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70455-0562-4989-B619-F5009AD08BA7}" type="datetimeFigureOut">
              <a:rPr lang="en-IN" smtClean="0"/>
              <a:t>16-05-2019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919C16-8377-49DF-A7A5-CA9137E96DE2}" type="slidenum">
              <a:rPr lang="en-IN" smtClean="0"/>
              <a:t>‹#›</a:t>
            </a:fld>
            <a:endParaRPr lang="en-IN"/>
          </a:p>
        </p:txBody>
      </p:sp>
    </p:spTree>
    <p:extLst>
      <p:ext uri="{BB962C8B-B14F-4D97-AF65-F5344CB8AC3E}">
        <p14:creationId xmlns:p14="http://schemas.microsoft.com/office/powerpoint/2010/main" val="1037082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AF787EA-F949-445B-B6BE-029DD6073859}" type="slidenum">
              <a:rPr lang="en-GB" smtClean="0"/>
              <a:pPr/>
              <a:t>3</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676400"/>
            <a:ext cx="7772400" cy="2514600"/>
          </a:xfrm>
        </p:spPr>
        <p:txBody>
          <a:bodyPr/>
          <a:lstStyle/>
          <a:p>
            <a:pPr eaLnBrk="1" hangingPunct="1"/>
            <a:r>
              <a:rPr lang="en-US" b="1" smtClean="0">
                <a:effectLst/>
                <a:latin typeface="Georgia" pitchFamily="18" charset="0"/>
              </a:rPr>
              <a:t>QUALITY CONTROL </a:t>
            </a:r>
            <a:br>
              <a:rPr lang="en-US" b="1" smtClean="0">
                <a:effectLst/>
                <a:latin typeface="Georgia" pitchFamily="18" charset="0"/>
              </a:rPr>
            </a:br>
            <a:r>
              <a:rPr lang="en-US" b="1" smtClean="0">
                <a:effectLst/>
                <a:latin typeface="Georgia" pitchFamily="18" charset="0"/>
              </a:rPr>
              <a:t>IN </a:t>
            </a:r>
            <a:br>
              <a:rPr lang="en-US" b="1" smtClean="0">
                <a:effectLst/>
                <a:latin typeface="Georgia" pitchFamily="18" charset="0"/>
              </a:rPr>
            </a:br>
            <a:r>
              <a:rPr lang="en-US" sz="5400" b="1" smtClean="0">
                <a:solidFill>
                  <a:srgbClr val="993300"/>
                </a:solidFill>
                <a:effectLst/>
                <a:latin typeface="Georgia" pitchFamily="18" charset="0"/>
              </a:rPr>
              <a:t>HOMOEOPATHY</a:t>
            </a:r>
            <a:endParaRPr lang="en-AU" sz="5400" b="1" smtClean="0">
              <a:solidFill>
                <a:srgbClr val="993300"/>
              </a:solidFill>
              <a:effectLst/>
              <a:latin typeface="Georgia" pitchFamily="18" charset="0"/>
            </a:endParaRPr>
          </a:p>
        </p:txBody>
      </p:sp>
    </p:spTree>
    <p:extLst>
      <p:ext uri="{BB962C8B-B14F-4D97-AF65-F5344CB8AC3E}">
        <p14:creationId xmlns:p14="http://schemas.microsoft.com/office/powerpoint/2010/main" val="3655726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685800" y="685800"/>
            <a:ext cx="7531100"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20000"/>
              </a:lnSpc>
            </a:pPr>
            <a:r>
              <a:rPr lang="en-US" sz="3000" b="1"/>
              <a:t>The extremely high dilutions of </a:t>
            </a:r>
          </a:p>
          <a:p>
            <a:pPr eaLnBrk="1" hangingPunct="1">
              <a:lnSpc>
                <a:spcPct val="120000"/>
              </a:lnSpc>
            </a:pPr>
            <a:r>
              <a:rPr lang="en-US" sz="3000" b="1"/>
              <a:t>homoeopathic potencies make it almost </a:t>
            </a:r>
          </a:p>
          <a:p>
            <a:pPr eaLnBrk="1" hangingPunct="1">
              <a:lnSpc>
                <a:spcPct val="120000"/>
              </a:lnSpc>
            </a:pPr>
            <a:r>
              <a:rPr lang="en-US" sz="3000" b="1"/>
              <a:t>impossible to apply analytical tests by </a:t>
            </a:r>
          </a:p>
          <a:p>
            <a:pPr eaLnBrk="1" hangingPunct="1">
              <a:lnSpc>
                <a:spcPct val="120000"/>
              </a:lnSpc>
            </a:pPr>
            <a:r>
              <a:rPr lang="en-US" sz="3000" b="1"/>
              <a:t>conventional methods in the laboratory.</a:t>
            </a:r>
          </a:p>
          <a:p>
            <a:pPr eaLnBrk="1" hangingPunct="1">
              <a:lnSpc>
                <a:spcPct val="120000"/>
              </a:lnSpc>
            </a:pPr>
            <a:endParaRPr lang="en-US" sz="2000" b="1"/>
          </a:p>
          <a:p>
            <a:pPr eaLnBrk="1" hangingPunct="1">
              <a:lnSpc>
                <a:spcPct val="120000"/>
              </a:lnSpc>
            </a:pPr>
            <a:r>
              <a:rPr lang="en-US" sz="3000" b="1">
                <a:solidFill>
                  <a:srgbClr val="993300"/>
                </a:solidFill>
              </a:rPr>
              <a:t>Only mother tinctures, apart form the </a:t>
            </a:r>
          </a:p>
          <a:p>
            <a:pPr eaLnBrk="1" hangingPunct="1">
              <a:lnSpc>
                <a:spcPct val="120000"/>
              </a:lnSpc>
            </a:pPr>
            <a:r>
              <a:rPr lang="en-US" sz="3000" b="1">
                <a:solidFill>
                  <a:srgbClr val="993300"/>
                </a:solidFill>
              </a:rPr>
              <a:t>raw material are subjected to a </a:t>
            </a:r>
          </a:p>
          <a:p>
            <a:pPr eaLnBrk="1" hangingPunct="1">
              <a:lnSpc>
                <a:spcPct val="120000"/>
              </a:lnSpc>
            </a:pPr>
            <a:r>
              <a:rPr lang="en-US" sz="3000" b="1">
                <a:solidFill>
                  <a:srgbClr val="993300"/>
                </a:solidFill>
              </a:rPr>
              <a:t>comprehensive analysis, </a:t>
            </a:r>
          </a:p>
          <a:p>
            <a:pPr eaLnBrk="1" hangingPunct="1">
              <a:lnSpc>
                <a:spcPct val="120000"/>
              </a:lnSpc>
            </a:pPr>
            <a:r>
              <a:rPr lang="en-US" sz="3000" b="1"/>
              <a:t>both qualitative and quantitative. </a:t>
            </a:r>
          </a:p>
        </p:txBody>
      </p:sp>
      <p:sp>
        <p:nvSpPr>
          <p:cNvPr id="11267" name="Rectangle 5"/>
          <p:cNvSpPr>
            <a:spLocks noChangeArrowheads="1"/>
          </p:cNvSpPr>
          <p:nvPr/>
        </p:nvSpPr>
        <p:spPr bwMode="auto">
          <a:xfrm>
            <a:off x="152400" y="152400"/>
            <a:ext cx="8915400" cy="6553200"/>
          </a:xfrm>
          <a:prstGeom prst="rect">
            <a:avLst/>
          </a:prstGeom>
          <a:noFill/>
          <a:ln w="190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Tree>
    <p:extLst>
      <p:ext uri="{BB962C8B-B14F-4D97-AF65-F5344CB8AC3E}">
        <p14:creationId xmlns:p14="http://schemas.microsoft.com/office/powerpoint/2010/main" val="3829950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rPr>
              <a:t>PARAMETERS FOR QUALITY CONTROL</a:t>
            </a:r>
            <a:endParaRPr lang="en-US" dirty="0">
              <a:solidFill>
                <a:schemeClr val="tx1"/>
              </a:solidFill>
            </a:endParaRPr>
          </a:p>
        </p:txBody>
      </p:sp>
      <p:sp>
        <p:nvSpPr>
          <p:cNvPr id="3" name="Content Placeholder 2"/>
          <p:cNvSpPr>
            <a:spLocks noGrp="1"/>
          </p:cNvSpPr>
          <p:nvPr>
            <p:ph idx="1"/>
          </p:nvPr>
        </p:nvSpPr>
        <p:spPr/>
        <p:txBody>
          <a:bodyPr/>
          <a:lstStyle/>
          <a:p>
            <a:pPr>
              <a:defRPr/>
            </a:pPr>
            <a:r>
              <a:rPr lang="en-US" b="1" dirty="0" smtClean="0">
                <a:solidFill>
                  <a:srgbClr val="C00000"/>
                </a:solidFill>
              </a:rPr>
              <a:t>MATERIALS TO BE STANDARDISED</a:t>
            </a:r>
          </a:p>
          <a:p>
            <a:pPr marL="514350" indent="-514350">
              <a:buFont typeface="+mj-lt"/>
              <a:buAutoNum type="arabicPeriod"/>
              <a:defRPr/>
            </a:pPr>
            <a:r>
              <a:rPr lang="en-US" b="1" dirty="0" smtClean="0"/>
              <a:t>Raw  materials</a:t>
            </a:r>
          </a:p>
          <a:p>
            <a:pPr marL="514350" indent="-514350">
              <a:buFont typeface="+mj-lt"/>
              <a:buAutoNum type="arabicPeriod"/>
              <a:defRPr/>
            </a:pPr>
            <a:r>
              <a:rPr lang="en-US" b="1" dirty="0" smtClean="0"/>
              <a:t>Finished products</a:t>
            </a:r>
          </a:p>
          <a:p>
            <a:pPr marL="514350" indent="-514350" algn="just">
              <a:buFont typeface="+mj-lt"/>
              <a:buAutoNum type="arabicPeriod"/>
              <a:defRPr/>
            </a:pPr>
            <a:r>
              <a:rPr lang="en-US" b="1" dirty="0" smtClean="0"/>
              <a:t>Packaging materials – containers, cartons, labels</a:t>
            </a:r>
          </a:p>
          <a:p>
            <a:pPr marL="514350" indent="-514350" algn="just">
              <a:buFont typeface="+mj-lt"/>
              <a:buAutoNum type="arabicPeriod"/>
              <a:defRPr/>
            </a:pPr>
            <a:r>
              <a:rPr lang="en-US" b="1" dirty="0" smtClean="0"/>
              <a:t>Vehicles</a:t>
            </a:r>
            <a:endParaRPr lang="en-US" b="1" dirty="0"/>
          </a:p>
        </p:txBody>
      </p:sp>
    </p:spTree>
    <p:extLst>
      <p:ext uri="{BB962C8B-B14F-4D97-AF65-F5344CB8AC3E}">
        <p14:creationId xmlns:p14="http://schemas.microsoft.com/office/powerpoint/2010/main" val="3987307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lstStyle/>
          <a:p>
            <a:pPr>
              <a:defRPr/>
            </a:pPr>
            <a:r>
              <a:rPr lang="en-US" b="1" dirty="0" smtClean="0">
                <a:solidFill>
                  <a:srgbClr val="C00000"/>
                </a:solidFill>
              </a:rPr>
              <a:t>MEN</a:t>
            </a:r>
          </a:p>
          <a:p>
            <a:pPr marL="514350" indent="-514350" algn="just">
              <a:buFont typeface="+mj-lt"/>
              <a:buAutoNum type="arabicPeriod"/>
              <a:defRPr/>
            </a:pPr>
            <a:r>
              <a:rPr lang="en-US" b="1" dirty="0" smtClean="0"/>
              <a:t>Persons involved in manufacturing and packing the product has significant role in quality of medicines</a:t>
            </a:r>
          </a:p>
          <a:p>
            <a:pPr marL="514350" indent="-514350" algn="just">
              <a:buFont typeface="+mj-lt"/>
              <a:buAutoNum type="arabicPeriod"/>
              <a:defRPr/>
            </a:pPr>
            <a:r>
              <a:rPr lang="en-US" b="1" dirty="0" smtClean="0"/>
              <a:t>Attitudes, motivation and desire of men working in manufacturing unit is not proper the quality of medicines tend to be doubtful. </a:t>
            </a:r>
          </a:p>
          <a:p>
            <a:pPr marL="514350" indent="-514350" algn="just">
              <a:buFont typeface="+mj-lt"/>
              <a:buAutoNum type="arabicPeriod"/>
              <a:defRPr/>
            </a:pPr>
            <a:r>
              <a:rPr lang="en-US" b="1" dirty="0" smtClean="0"/>
              <a:t>Reliability of the product depend upon the sincerity of the staff as the homoeopathic medicines are difficult to evaluate  </a:t>
            </a:r>
          </a:p>
          <a:p>
            <a:pPr algn="just">
              <a:defRPr/>
            </a:pPr>
            <a:endParaRPr lang="en-US" b="1" dirty="0">
              <a:solidFill>
                <a:srgbClr val="C00000"/>
              </a:solidFill>
            </a:endParaRPr>
          </a:p>
        </p:txBody>
      </p:sp>
    </p:spTree>
    <p:extLst>
      <p:ext uri="{BB962C8B-B14F-4D97-AF65-F5344CB8AC3E}">
        <p14:creationId xmlns:p14="http://schemas.microsoft.com/office/powerpoint/2010/main" val="343294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486400"/>
          </a:xfrm>
        </p:spPr>
        <p:txBody>
          <a:bodyPr/>
          <a:lstStyle/>
          <a:p>
            <a:pPr>
              <a:defRPr/>
            </a:pPr>
            <a:r>
              <a:rPr lang="en-US" b="1" dirty="0" smtClean="0">
                <a:solidFill>
                  <a:srgbClr val="C00000"/>
                </a:solidFill>
              </a:rPr>
              <a:t>EQUIPMENTS</a:t>
            </a:r>
          </a:p>
          <a:p>
            <a:pPr algn="just">
              <a:buFont typeface="Wingdings" pitchFamily="2" charset="2"/>
              <a:buNone/>
              <a:defRPr/>
            </a:pPr>
            <a:r>
              <a:rPr lang="en-US" b="1" dirty="0" smtClean="0"/>
              <a:t>   Must  be accurate and capable of reproducing quality</a:t>
            </a:r>
          </a:p>
          <a:p>
            <a:pPr algn="just">
              <a:defRPr/>
            </a:pPr>
            <a:r>
              <a:rPr lang="en-US" b="1" dirty="0" smtClean="0">
                <a:solidFill>
                  <a:srgbClr val="C00000"/>
                </a:solidFill>
              </a:rPr>
              <a:t>ENVIRONMENT</a:t>
            </a:r>
          </a:p>
          <a:p>
            <a:pPr algn="just">
              <a:buFont typeface="Wingdings" pitchFamily="2" charset="2"/>
              <a:buNone/>
              <a:defRPr/>
            </a:pPr>
            <a:r>
              <a:rPr lang="en-US" b="1" dirty="0" smtClean="0">
                <a:solidFill>
                  <a:srgbClr val="C00000"/>
                </a:solidFill>
              </a:rPr>
              <a:t>   </a:t>
            </a:r>
            <a:r>
              <a:rPr lang="en-US" b="1" dirty="0" smtClean="0"/>
              <a:t>Under which raw materials are stored, manufactured and packed must be hygienic</a:t>
            </a:r>
          </a:p>
          <a:p>
            <a:pPr algn="just">
              <a:buFont typeface="Wingdings" pitchFamily="2" charset="2"/>
              <a:buNone/>
              <a:defRPr/>
            </a:pPr>
            <a:r>
              <a:rPr lang="en-US" b="1" dirty="0" smtClean="0"/>
              <a:t>	Contamination with pollutants may deteriorate the quality of products</a:t>
            </a:r>
          </a:p>
          <a:p>
            <a:pPr algn="just">
              <a:buFont typeface="Wingdings" pitchFamily="2" charset="2"/>
              <a:buNone/>
              <a:defRPr/>
            </a:pPr>
            <a:endParaRPr lang="en-US" b="1" dirty="0" smtClean="0"/>
          </a:p>
          <a:p>
            <a:pPr algn="just">
              <a:buFont typeface="Wingdings" pitchFamily="2" charset="2"/>
              <a:buNone/>
              <a:defRPr/>
            </a:pPr>
            <a:r>
              <a:rPr lang="en-US" b="1" dirty="0" smtClean="0"/>
              <a:t> </a:t>
            </a:r>
            <a:endParaRPr lang="en-US" b="1" dirty="0"/>
          </a:p>
        </p:txBody>
      </p:sp>
    </p:spTree>
    <p:extLst>
      <p:ext uri="{BB962C8B-B14F-4D97-AF65-F5344CB8AC3E}">
        <p14:creationId xmlns:p14="http://schemas.microsoft.com/office/powerpoint/2010/main" val="2617234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pPr>
              <a:defRPr/>
            </a:pPr>
            <a:r>
              <a:rPr lang="en-US" b="1" dirty="0" smtClean="0">
                <a:solidFill>
                  <a:srgbClr val="C00000"/>
                </a:solidFill>
              </a:rPr>
              <a:t>METHODS</a:t>
            </a:r>
          </a:p>
          <a:p>
            <a:pPr marL="514350" indent="-514350" algn="just">
              <a:buFont typeface="+mj-lt"/>
              <a:buAutoNum type="arabicPeriod"/>
              <a:defRPr/>
            </a:pPr>
            <a:r>
              <a:rPr lang="en-US" b="1" dirty="0" smtClean="0"/>
              <a:t>Methods employed for the manufacture of homoeopathic medicines must be in conformation to </a:t>
            </a:r>
            <a:r>
              <a:rPr lang="en-US" b="1" dirty="0" err="1" smtClean="0"/>
              <a:t>Hahnemannian</a:t>
            </a:r>
            <a:r>
              <a:rPr lang="en-US" b="1" dirty="0" smtClean="0"/>
              <a:t> standard</a:t>
            </a:r>
          </a:p>
          <a:p>
            <a:pPr marL="514350" indent="-514350" algn="just">
              <a:buFont typeface="+mj-lt"/>
              <a:buAutoNum type="arabicPeriod"/>
              <a:defRPr/>
            </a:pPr>
            <a:r>
              <a:rPr lang="en-US" b="1" dirty="0" smtClean="0"/>
              <a:t>Increased demand of medicines have resulted in introduction of modified techniques of preparation</a:t>
            </a:r>
          </a:p>
          <a:p>
            <a:pPr marL="514350" indent="-514350" algn="just">
              <a:buFont typeface="+mj-lt"/>
              <a:buAutoNum type="arabicPeriod"/>
              <a:defRPr/>
            </a:pPr>
            <a:r>
              <a:rPr lang="en-US" b="1" dirty="0" smtClean="0"/>
              <a:t>Hahnemann’s original procedures should be followed as far as possible</a:t>
            </a:r>
          </a:p>
          <a:p>
            <a:pPr marL="514350" indent="-514350" algn="just">
              <a:buFont typeface="+mj-lt"/>
              <a:buAutoNum type="arabicPeriod"/>
              <a:defRPr/>
            </a:pPr>
            <a:r>
              <a:rPr lang="en-US" b="1" dirty="0" err="1" smtClean="0"/>
              <a:t>Pharmacopoeial</a:t>
            </a:r>
            <a:r>
              <a:rPr lang="en-US" b="1" dirty="0" smtClean="0"/>
              <a:t> guidelines for identification, collection, preservation, preparation and analysis must be followed</a:t>
            </a:r>
          </a:p>
          <a:p>
            <a:pPr marL="514350" indent="-514350" algn="just">
              <a:buFont typeface="+mj-lt"/>
              <a:buAutoNum type="arabicPeriod"/>
              <a:defRPr/>
            </a:pPr>
            <a:endParaRPr lang="en-US" b="1" dirty="0" smtClean="0"/>
          </a:p>
          <a:p>
            <a:pPr algn="just">
              <a:buFont typeface="Wingdings" pitchFamily="2" charset="2"/>
              <a:buNone/>
              <a:defRPr/>
            </a:pPr>
            <a:r>
              <a:rPr lang="en-US" b="1" dirty="0" smtClean="0"/>
              <a:t>	</a:t>
            </a:r>
            <a:endParaRPr lang="en-US" b="1" dirty="0"/>
          </a:p>
        </p:txBody>
      </p:sp>
    </p:spTree>
    <p:extLst>
      <p:ext uri="{BB962C8B-B14F-4D97-AF65-F5344CB8AC3E}">
        <p14:creationId xmlns:p14="http://schemas.microsoft.com/office/powerpoint/2010/main" val="1369449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r>
              <a:rPr lang="en-US" b="1" dirty="0" smtClean="0">
                <a:solidFill>
                  <a:srgbClr val="C00000"/>
                </a:solidFill>
              </a:rPr>
              <a:t>INFRASTRUCTURE</a:t>
            </a:r>
          </a:p>
          <a:p>
            <a:pPr algn="just">
              <a:buFont typeface="Wingdings" pitchFamily="2" charset="2"/>
              <a:buNone/>
              <a:defRPr/>
            </a:pPr>
            <a:r>
              <a:rPr lang="en-US" b="1" dirty="0" smtClean="0"/>
              <a:t>	Should be constructed as per GMP (Good  Manufacturing Practices) Rules</a:t>
            </a:r>
            <a:endParaRPr lang="en-US" b="1" dirty="0"/>
          </a:p>
        </p:txBody>
      </p:sp>
    </p:spTree>
    <p:extLst>
      <p:ext uri="{BB962C8B-B14F-4D97-AF65-F5344CB8AC3E}">
        <p14:creationId xmlns:p14="http://schemas.microsoft.com/office/powerpoint/2010/main" val="3070744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rgbClr val="002060"/>
                </a:solidFill>
              </a:rPr>
              <a:t>QUALITY CONTROL SECTIONS</a:t>
            </a:r>
            <a:endParaRPr lang="en-US" b="1" dirty="0">
              <a:solidFill>
                <a:srgbClr val="002060"/>
              </a:solidFill>
            </a:endParaRPr>
          </a:p>
        </p:txBody>
      </p:sp>
      <p:sp>
        <p:nvSpPr>
          <p:cNvPr id="3" name="Content Placeholder 2"/>
          <p:cNvSpPr>
            <a:spLocks noGrp="1"/>
          </p:cNvSpPr>
          <p:nvPr>
            <p:ph idx="1"/>
          </p:nvPr>
        </p:nvSpPr>
        <p:spPr/>
        <p:txBody>
          <a:bodyPr/>
          <a:lstStyle/>
          <a:p>
            <a:pPr>
              <a:defRPr/>
            </a:pPr>
            <a:r>
              <a:rPr lang="en-US" b="1" dirty="0" smtClean="0"/>
              <a:t>RAW  MATERIAL  AND VEHICLES</a:t>
            </a:r>
          </a:p>
          <a:p>
            <a:pPr>
              <a:defRPr/>
            </a:pPr>
            <a:r>
              <a:rPr lang="en-US" b="1" dirty="0" smtClean="0"/>
              <a:t>IN  PROCESS  QUALITY  CONTROL</a:t>
            </a:r>
          </a:p>
          <a:p>
            <a:pPr algn="just">
              <a:buFont typeface="Wingdings" pitchFamily="2" charset="2"/>
              <a:buNone/>
              <a:defRPr/>
            </a:pPr>
            <a:r>
              <a:rPr lang="en-US" b="1" dirty="0" smtClean="0"/>
              <a:t>		Includes every step of the preparation of medicines from raw materials to finished products</a:t>
            </a:r>
          </a:p>
          <a:p>
            <a:pPr algn="just">
              <a:defRPr/>
            </a:pPr>
            <a:r>
              <a:rPr lang="en-US" b="1" dirty="0" smtClean="0"/>
              <a:t>FINISHED  PRODUCTS</a:t>
            </a:r>
          </a:p>
          <a:p>
            <a:pPr algn="just">
              <a:defRPr/>
            </a:pPr>
            <a:r>
              <a:rPr lang="en-US" b="1" dirty="0" smtClean="0"/>
              <a:t>STORAGING  AND PACKAGING</a:t>
            </a:r>
            <a:endParaRPr lang="en-US" b="1" dirty="0"/>
          </a:p>
        </p:txBody>
      </p:sp>
    </p:spTree>
    <p:extLst>
      <p:ext uri="{BB962C8B-B14F-4D97-AF65-F5344CB8AC3E}">
        <p14:creationId xmlns:p14="http://schemas.microsoft.com/office/powerpoint/2010/main" val="2660098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dirty="0" smtClean="0">
                <a:solidFill>
                  <a:schemeClr val="tx1"/>
                </a:solidFill>
              </a:rPr>
              <a:t>STANDARDS FOR QUALITY CONTR0L</a:t>
            </a:r>
          </a:p>
        </p:txBody>
      </p:sp>
      <p:sp>
        <p:nvSpPr>
          <p:cNvPr id="3" name="Content Placeholder 2"/>
          <p:cNvSpPr>
            <a:spLocks noGrp="1"/>
          </p:cNvSpPr>
          <p:nvPr>
            <p:ph idx="1"/>
          </p:nvPr>
        </p:nvSpPr>
        <p:spPr/>
        <p:txBody>
          <a:bodyPr/>
          <a:lstStyle/>
          <a:p>
            <a:pPr marL="0" indent="0" algn="just" eaLnBrk="1" hangingPunct="1">
              <a:buFont typeface="Wingdings" pitchFamily="2" charset="2"/>
              <a:buNone/>
              <a:defRPr/>
            </a:pPr>
            <a:r>
              <a:rPr lang="en-US" b="1" dirty="0" smtClean="0"/>
              <a:t>    </a:t>
            </a:r>
            <a:r>
              <a:rPr lang="en-US" b="1" dirty="0" smtClean="0">
                <a:solidFill>
                  <a:srgbClr val="C00000"/>
                </a:solidFill>
              </a:rPr>
              <a:t>PHYSICAL  STANDARD</a:t>
            </a:r>
          </a:p>
          <a:p>
            <a:pPr eaLnBrk="1" hangingPunct="1">
              <a:buFont typeface="Wingdings" pitchFamily="2" charset="2"/>
              <a:buNone/>
              <a:defRPr/>
            </a:pPr>
            <a:r>
              <a:rPr lang="en-US" b="1" dirty="0" smtClean="0"/>
              <a:t>   1) Estimation of physical standards like</a:t>
            </a:r>
          </a:p>
          <a:p>
            <a:pPr eaLnBrk="1" hangingPunct="1">
              <a:buFont typeface="Wingdings" pitchFamily="2" charset="2"/>
              <a:buNone/>
              <a:defRPr/>
            </a:pPr>
            <a:r>
              <a:rPr lang="en-US" b="1" dirty="0" smtClean="0"/>
              <a:t>	BP, MP, PH, Refractive index, Optical rotation</a:t>
            </a:r>
          </a:p>
          <a:p>
            <a:pPr eaLnBrk="1" hangingPunct="1">
              <a:buFont typeface="Wingdings" pitchFamily="2" charset="2"/>
              <a:buNone/>
              <a:defRPr/>
            </a:pPr>
            <a:r>
              <a:rPr lang="en-US" b="1" dirty="0" smtClean="0"/>
              <a:t>   2) Noting the external morphological appearance of the drug substance like size, shape, </a:t>
            </a:r>
            <a:r>
              <a:rPr lang="en-US" b="1" dirty="0" err="1" smtClean="0"/>
              <a:t>odour</a:t>
            </a:r>
            <a:r>
              <a:rPr lang="en-US" b="1" dirty="0" smtClean="0"/>
              <a:t>, taste, </a:t>
            </a:r>
            <a:r>
              <a:rPr lang="en-US" b="1" dirty="0" err="1" smtClean="0"/>
              <a:t>colour</a:t>
            </a:r>
            <a:r>
              <a:rPr lang="en-US" b="1" dirty="0" smtClean="0"/>
              <a:t> </a:t>
            </a:r>
          </a:p>
          <a:p>
            <a:pPr eaLnBrk="1" hangingPunct="1">
              <a:defRPr/>
            </a:pPr>
            <a:endParaRPr lang="en-GB" dirty="0" smtClean="0"/>
          </a:p>
        </p:txBody>
      </p:sp>
    </p:spTree>
    <p:extLst>
      <p:ext uri="{BB962C8B-B14F-4D97-AF65-F5344CB8AC3E}">
        <p14:creationId xmlns:p14="http://schemas.microsoft.com/office/powerpoint/2010/main" val="488879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381000"/>
            <a:ext cx="8229600" cy="1066800"/>
          </a:xfrm>
        </p:spPr>
        <p:txBody>
          <a:bodyPr/>
          <a:lstStyle/>
          <a:p>
            <a:pPr eaLnBrk="1" hangingPunct="1">
              <a:defRPr/>
            </a:pPr>
            <a:r>
              <a:rPr lang="en-GB" dirty="0" smtClean="0">
                <a:solidFill>
                  <a:srgbClr val="C00000"/>
                </a:solidFill>
              </a:rPr>
              <a:t>CHEMICAL STANDARD</a:t>
            </a:r>
          </a:p>
        </p:txBody>
      </p:sp>
      <p:sp>
        <p:nvSpPr>
          <p:cNvPr id="3" name="Content Placeholder 2"/>
          <p:cNvSpPr>
            <a:spLocks noGrp="1"/>
          </p:cNvSpPr>
          <p:nvPr>
            <p:ph idx="1"/>
          </p:nvPr>
        </p:nvSpPr>
        <p:spPr>
          <a:xfrm>
            <a:off x="457200" y="1371600"/>
            <a:ext cx="8229600" cy="5486400"/>
          </a:xfrm>
        </p:spPr>
        <p:txBody>
          <a:bodyPr/>
          <a:lstStyle/>
          <a:p>
            <a:pPr eaLnBrk="1" hangingPunct="1">
              <a:defRPr/>
            </a:pPr>
            <a:r>
              <a:rPr lang="en-US" b="1" dirty="0" smtClean="0"/>
              <a:t>Quantitative estimation of chemical constituents in drug</a:t>
            </a:r>
          </a:p>
          <a:p>
            <a:pPr eaLnBrk="1" hangingPunct="1">
              <a:defRPr/>
            </a:pPr>
            <a:r>
              <a:rPr lang="en-US" b="1" dirty="0" smtClean="0"/>
              <a:t>Impurities present in drug substance </a:t>
            </a:r>
          </a:p>
          <a:p>
            <a:pPr eaLnBrk="1" hangingPunct="1">
              <a:defRPr/>
            </a:pPr>
            <a:r>
              <a:rPr lang="en-US" b="1" dirty="0" smtClean="0"/>
              <a:t>Limit test for arsenic, lead, </a:t>
            </a:r>
            <a:r>
              <a:rPr lang="en-US" b="1" dirty="0" err="1" smtClean="0"/>
              <a:t>sulphur</a:t>
            </a:r>
            <a:endParaRPr lang="en-US" b="1" dirty="0" smtClean="0"/>
          </a:p>
          <a:p>
            <a:pPr eaLnBrk="1" hangingPunct="1">
              <a:defRPr/>
            </a:pPr>
            <a:r>
              <a:rPr lang="en-US" b="1" dirty="0" smtClean="0"/>
              <a:t>Absence of adulterants in vehicles like SL, Oils</a:t>
            </a:r>
          </a:p>
          <a:p>
            <a:pPr eaLnBrk="1" hangingPunct="1">
              <a:defRPr/>
            </a:pPr>
            <a:r>
              <a:rPr lang="en-US" b="1" dirty="0" smtClean="0"/>
              <a:t>Determination of acid value, iodine value, ester value</a:t>
            </a:r>
          </a:p>
          <a:p>
            <a:pPr eaLnBrk="1" hangingPunct="1">
              <a:defRPr/>
            </a:pPr>
            <a:r>
              <a:rPr lang="en-US" b="1" dirty="0" smtClean="0"/>
              <a:t>Quantitative determination of alcohol content in mother tincture and dilutions</a:t>
            </a:r>
          </a:p>
          <a:p>
            <a:pPr eaLnBrk="1" hangingPunct="1">
              <a:defRPr/>
            </a:pPr>
            <a:endParaRPr lang="en-GB" dirty="0" smtClean="0"/>
          </a:p>
        </p:txBody>
      </p:sp>
      <p:sp>
        <p:nvSpPr>
          <p:cNvPr id="4" name="Rectangle 3"/>
          <p:cNvSpPr/>
          <p:nvPr/>
        </p:nvSpPr>
        <p:spPr>
          <a:xfrm>
            <a:off x="1963738" y="-1331913"/>
            <a:ext cx="2286000" cy="769938"/>
          </a:xfrm>
          <a:prstGeom prst="rect">
            <a:avLst/>
          </a:prstGeom>
        </p:spPr>
        <p:txBody>
          <a:bodyPr>
            <a:spAutoFit/>
          </a:bodyPr>
          <a:lstStyle/>
          <a:p>
            <a:pPr algn="ctr" eaLnBrk="1" hangingPunct="1">
              <a:defRPr/>
            </a:pPr>
            <a:r>
              <a:rPr lang="en-GB" sz="4400" kern="0" dirty="0">
                <a:solidFill>
                  <a:srgbClr val="827F4C"/>
                </a:solidFill>
                <a:effectLst>
                  <a:outerShdw blurRad="38100" dist="38100" dir="2700000" algn="tl">
                    <a:srgbClr val="000000"/>
                  </a:outerShdw>
                </a:effectLst>
                <a:latin typeface="Arial"/>
                <a:ea typeface="+mj-ea"/>
                <a:cs typeface="+mj-cs"/>
              </a:rPr>
              <a:t> </a:t>
            </a:r>
          </a:p>
        </p:txBody>
      </p:sp>
    </p:spTree>
    <p:extLst>
      <p:ext uri="{BB962C8B-B14F-4D97-AF65-F5344CB8AC3E}">
        <p14:creationId xmlns:p14="http://schemas.microsoft.com/office/powerpoint/2010/main" val="3425698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pPr eaLnBrk="1" hangingPunct="1">
              <a:defRPr/>
            </a:pPr>
            <a:r>
              <a:rPr lang="en-GB" dirty="0" smtClean="0">
                <a:solidFill>
                  <a:srgbClr val="C00000"/>
                </a:solidFill>
              </a:rPr>
              <a:t>BIOLOGICAL STANDARD</a:t>
            </a:r>
          </a:p>
        </p:txBody>
      </p:sp>
      <p:sp>
        <p:nvSpPr>
          <p:cNvPr id="3" name="Content Placeholder 2"/>
          <p:cNvSpPr>
            <a:spLocks noGrp="1"/>
          </p:cNvSpPr>
          <p:nvPr>
            <p:ph idx="1"/>
          </p:nvPr>
        </p:nvSpPr>
        <p:spPr>
          <a:xfrm>
            <a:off x="457200" y="1371600"/>
            <a:ext cx="8229600" cy="5486400"/>
          </a:xfrm>
        </p:spPr>
        <p:txBody>
          <a:bodyPr/>
          <a:lstStyle/>
          <a:p>
            <a:pPr eaLnBrk="1" hangingPunct="1">
              <a:defRPr/>
            </a:pPr>
            <a:r>
              <a:rPr lang="en-US" b="1" dirty="0" smtClean="0"/>
              <a:t>Estimation of effect of the drug or it’s different constituents on living organism</a:t>
            </a:r>
          </a:p>
          <a:p>
            <a:pPr eaLnBrk="1" hangingPunct="1">
              <a:defRPr/>
            </a:pPr>
            <a:r>
              <a:rPr lang="en-US" b="1" dirty="0" smtClean="0"/>
              <a:t>The extent of </a:t>
            </a:r>
            <a:r>
              <a:rPr lang="en-US" b="1" dirty="0" err="1" smtClean="0"/>
              <a:t>neutralising</a:t>
            </a:r>
            <a:r>
              <a:rPr lang="en-US" b="1" dirty="0" smtClean="0"/>
              <a:t> or preventing action of the medicine against the specific activity of bacteria or other toxins</a:t>
            </a:r>
          </a:p>
          <a:p>
            <a:pPr eaLnBrk="1" hangingPunct="1">
              <a:defRPr/>
            </a:pPr>
            <a:r>
              <a:rPr lang="en-US" b="1" dirty="0" smtClean="0"/>
              <a:t>Effect of drug on organs like heart, kidney, uterus, muscles, sugar metabolism, changes in blood</a:t>
            </a:r>
          </a:p>
          <a:p>
            <a:pPr eaLnBrk="1" hangingPunct="1">
              <a:defRPr/>
            </a:pPr>
            <a:endParaRPr lang="en-GB" dirty="0" smtClean="0"/>
          </a:p>
        </p:txBody>
      </p:sp>
    </p:spTree>
    <p:extLst>
      <p:ext uri="{BB962C8B-B14F-4D97-AF65-F5344CB8AC3E}">
        <p14:creationId xmlns:p14="http://schemas.microsoft.com/office/powerpoint/2010/main" val="3093308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defRPr/>
            </a:pPr>
            <a:endParaRPr lang="en-US" b="1" dirty="0" smtClean="0"/>
          </a:p>
          <a:p>
            <a:pPr algn="just">
              <a:defRPr/>
            </a:pPr>
            <a:r>
              <a:rPr lang="en-US" b="1" dirty="0" smtClean="0"/>
              <a:t>Instructions for quality control given in </a:t>
            </a:r>
            <a:r>
              <a:rPr lang="en-US" b="1" dirty="0" smtClean="0">
                <a:solidFill>
                  <a:srgbClr val="993300"/>
                </a:solidFill>
              </a:rPr>
              <a:t>aphorisms 264 and 265 in sixth edition of  Organon of  Medicine</a:t>
            </a:r>
          </a:p>
          <a:p>
            <a:pPr algn="just">
              <a:defRPr/>
            </a:pPr>
            <a:endParaRPr lang="en-US" b="1" dirty="0" smtClean="0"/>
          </a:p>
          <a:p>
            <a:pPr algn="just">
              <a:defRPr/>
            </a:pPr>
            <a:r>
              <a:rPr lang="en-US" b="1" dirty="0" smtClean="0"/>
              <a:t>Quality control should not only be tested at the end but must be carried out from the moment of receipt of raw material, right through process of manufacturing till the final packaging</a:t>
            </a:r>
            <a:endParaRPr lang="en-US" b="1" dirty="0"/>
          </a:p>
        </p:txBody>
      </p:sp>
    </p:spTree>
    <p:extLst>
      <p:ext uri="{BB962C8B-B14F-4D97-AF65-F5344CB8AC3E}">
        <p14:creationId xmlns:p14="http://schemas.microsoft.com/office/powerpoint/2010/main" val="166334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dirty="0" smtClean="0">
                <a:solidFill>
                  <a:srgbClr val="FF0000"/>
                </a:solidFill>
              </a:rPr>
              <a:t>METHODS OF EVALUATION</a:t>
            </a:r>
          </a:p>
        </p:txBody>
      </p:sp>
      <p:sp>
        <p:nvSpPr>
          <p:cNvPr id="3" name="Content Placeholder 2"/>
          <p:cNvSpPr>
            <a:spLocks noGrp="1"/>
          </p:cNvSpPr>
          <p:nvPr>
            <p:ph idx="1"/>
          </p:nvPr>
        </p:nvSpPr>
        <p:spPr/>
        <p:txBody>
          <a:bodyPr/>
          <a:lstStyle/>
          <a:p>
            <a:pPr eaLnBrk="1" fontAlgn="auto" hangingPunct="1">
              <a:spcAft>
                <a:spcPts val="0"/>
              </a:spcAft>
              <a:buClrTx/>
              <a:buSzTx/>
              <a:buFont typeface="Arial" pitchFamily="34" charset="0"/>
              <a:buChar char="•"/>
              <a:defRPr/>
            </a:pPr>
            <a:r>
              <a:rPr lang="en-US" b="1" kern="1200" dirty="0" smtClean="0">
                <a:solidFill>
                  <a:prstClr val="black"/>
                </a:solidFill>
                <a:effectLst/>
                <a:latin typeface="Calibri"/>
              </a:rPr>
              <a:t>ORGANOLEPTIC   EVALUATION</a:t>
            </a:r>
          </a:p>
          <a:p>
            <a:pPr eaLnBrk="1" fontAlgn="auto" hangingPunct="1">
              <a:spcAft>
                <a:spcPts val="0"/>
              </a:spcAft>
              <a:buClrTx/>
              <a:buSzTx/>
              <a:buFont typeface="Arial" pitchFamily="34" charset="0"/>
              <a:buChar char="•"/>
              <a:defRPr/>
            </a:pPr>
            <a:r>
              <a:rPr lang="en-US" b="1" kern="1200" dirty="0" smtClean="0">
                <a:solidFill>
                  <a:prstClr val="black"/>
                </a:solidFill>
                <a:effectLst/>
                <a:latin typeface="Calibri"/>
              </a:rPr>
              <a:t>MICROSCOPIC   EVALUATION</a:t>
            </a:r>
          </a:p>
          <a:p>
            <a:pPr eaLnBrk="1" fontAlgn="auto" hangingPunct="1">
              <a:spcAft>
                <a:spcPts val="0"/>
              </a:spcAft>
              <a:buClrTx/>
              <a:buSzTx/>
              <a:buFont typeface="Arial" pitchFamily="34" charset="0"/>
              <a:buChar char="•"/>
              <a:defRPr/>
            </a:pPr>
            <a:r>
              <a:rPr lang="en-US" b="1" kern="1200" dirty="0" smtClean="0">
                <a:solidFill>
                  <a:prstClr val="black"/>
                </a:solidFill>
                <a:effectLst/>
                <a:latin typeface="Calibri"/>
              </a:rPr>
              <a:t>PHYSICAL  EVALUATION</a:t>
            </a:r>
          </a:p>
          <a:p>
            <a:pPr eaLnBrk="1" fontAlgn="auto" hangingPunct="1">
              <a:spcAft>
                <a:spcPts val="0"/>
              </a:spcAft>
              <a:buClrTx/>
              <a:buSzTx/>
              <a:buFont typeface="Arial" pitchFamily="34" charset="0"/>
              <a:buChar char="•"/>
              <a:defRPr/>
            </a:pPr>
            <a:r>
              <a:rPr lang="en-US" b="1" kern="1200" dirty="0" smtClean="0">
                <a:solidFill>
                  <a:prstClr val="black"/>
                </a:solidFill>
                <a:effectLst/>
                <a:latin typeface="Calibri"/>
              </a:rPr>
              <a:t>CHEMICAL  EVALUATION</a:t>
            </a:r>
          </a:p>
          <a:p>
            <a:pPr eaLnBrk="1" fontAlgn="auto" hangingPunct="1">
              <a:spcAft>
                <a:spcPts val="0"/>
              </a:spcAft>
              <a:buClrTx/>
              <a:buSzTx/>
              <a:buFont typeface="Arial" pitchFamily="34" charset="0"/>
              <a:buChar char="•"/>
              <a:defRPr/>
            </a:pPr>
            <a:r>
              <a:rPr lang="en-US" b="1" kern="1200" dirty="0" smtClean="0">
                <a:solidFill>
                  <a:prstClr val="black"/>
                </a:solidFill>
                <a:effectLst/>
                <a:latin typeface="Calibri"/>
              </a:rPr>
              <a:t>BIOLOGICAL  EVALUATION</a:t>
            </a:r>
          </a:p>
          <a:p>
            <a:pPr eaLnBrk="1" hangingPunct="1">
              <a:defRPr/>
            </a:pPr>
            <a:endParaRPr lang="en-GB" dirty="0" smtClean="0"/>
          </a:p>
        </p:txBody>
      </p:sp>
    </p:spTree>
    <p:extLst>
      <p:ext uri="{BB962C8B-B14F-4D97-AF65-F5344CB8AC3E}">
        <p14:creationId xmlns:p14="http://schemas.microsoft.com/office/powerpoint/2010/main" val="1883938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lstStyle/>
          <a:p>
            <a:pPr eaLnBrk="1" hangingPunct="1">
              <a:defRPr/>
            </a:pPr>
            <a:r>
              <a:rPr lang="en-GB" dirty="0" smtClean="0">
                <a:solidFill>
                  <a:srgbClr val="0070C0"/>
                </a:solidFill>
              </a:rPr>
              <a:t>ORGANOLEPTIC EVALUATION</a:t>
            </a:r>
          </a:p>
        </p:txBody>
      </p:sp>
      <p:sp>
        <p:nvSpPr>
          <p:cNvPr id="3" name="Content Placeholder 2"/>
          <p:cNvSpPr>
            <a:spLocks noGrp="1"/>
          </p:cNvSpPr>
          <p:nvPr>
            <p:ph idx="1"/>
          </p:nvPr>
        </p:nvSpPr>
        <p:spPr>
          <a:xfrm>
            <a:off x="457200" y="1524000"/>
            <a:ext cx="8229600" cy="5334000"/>
          </a:xfrm>
        </p:spPr>
        <p:txBody>
          <a:bodyPr/>
          <a:lstStyle/>
          <a:p>
            <a:pPr marL="0" indent="0" algn="just" eaLnBrk="1" hangingPunct="1">
              <a:buFont typeface="Wingdings" pitchFamily="2" charset="2"/>
              <a:buNone/>
              <a:defRPr/>
            </a:pPr>
            <a:r>
              <a:rPr lang="en-US" dirty="0" smtClean="0"/>
              <a:t> Evaluation of drug substance by means of </a:t>
            </a:r>
            <a:r>
              <a:rPr lang="en-US" b="1" dirty="0" smtClean="0">
                <a:solidFill>
                  <a:srgbClr val="FF0000"/>
                </a:solidFill>
              </a:rPr>
              <a:t>sense</a:t>
            </a:r>
            <a:r>
              <a:rPr lang="en-US" dirty="0" smtClean="0">
                <a:solidFill>
                  <a:srgbClr val="FF0000"/>
                </a:solidFill>
              </a:rPr>
              <a:t> </a:t>
            </a:r>
            <a:r>
              <a:rPr lang="en-US" b="1" dirty="0" smtClean="0">
                <a:solidFill>
                  <a:srgbClr val="FF0000"/>
                </a:solidFill>
              </a:rPr>
              <a:t>organs</a:t>
            </a:r>
            <a:r>
              <a:rPr lang="en-US" dirty="0" smtClean="0"/>
              <a:t> like  eyes, tongue, nose and skin. It includes macroscopic appearance, </a:t>
            </a:r>
            <a:r>
              <a:rPr lang="en-US" dirty="0" err="1" smtClean="0"/>
              <a:t>odour</a:t>
            </a:r>
            <a:r>
              <a:rPr lang="en-US" dirty="0" smtClean="0"/>
              <a:t>, taste, external morphological appearance and feel of drug to touch. Evaluation method includes</a:t>
            </a:r>
          </a:p>
          <a:p>
            <a:pPr algn="just" eaLnBrk="1" hangingPunct="1">
              <a:buFont typeface="Wingdings" pitchFamily="2" charset="2"/>
              <a:buNone/>
              <a:defRPr/>
            </a:pPr>
            <a:r>
              <a:rPr lang="en-US" dirty="0" smtClean="0"/>
              <a:t>   </a:t>
            </a:r>
            <a:r>
              <a:rPr lang="en-US" dirty="0" smtClean="0">
                <a:solidFill>
                  <a:srgbClr val="FF0000"/>
                </a:solidFill>
              </a:rPr>
              <a:t>1)Determination of shape and size of drug</a:t>
            </a:r>
          </a:p>
          <a:p>
            <a:pPr algn="just" eaLnBrk="1" hangingPunct="1">
              <a:defRPr/>
            </a:pPr>
            <a:r>
              <a:rPr lang="en-US" dirty="0" smtClean="0"/>
              <a:t>Aconite – conical</a:t>
            </a:r>
          </a:p>
          <a:p>
            <a:pPr algn="just" eaLnBrk="1" hangingPunct="1">
              <a:defRPr/>
            </a:pPr>
            <a:r>
              <a:rPr lang="en-US" dirty="0" smtClean="0"/>
              <a:t>Allium </a:t>
            </a:r>
            <a:r>
              <a:rPr lang="en-US" dirty="0" err="1" smtClean="0"/>
              <a:t>cepa</a:t>
            </a:r>
            <a:r>
              <a:rPr lang="en-US" dirty="0" smtClean="0"/>
              <a:t> – bulb</a:t>
            </a:r>
          </a:p>
          <a:p>
            <a:pPr algn="just" eaLnBrk="1" hangingPunct="1">
              <a:defRPr/>
            </a:pPr>
            <a:r>
              <a:rPr lang="en-US" dirty="0" err="1" smtClean="0"/>
              <a:t>Zingiber</a:t>
            </a:r>
            <a:r>
              <a:rPr lang="en-US" dirty="0" smtClean="0"/>
              <a:t> </a:t>
            </a:r>
            <a:r>
              <a:rPr lang="en-US" dirty="0" err="1" smtClean="0"/>
              <a:t>officinalis</a:t>
            </a:r>
            <a:r>
              <a:rPr lang="en-US" dirty="0" smtClean="0"/>
              <a:t> – rhizome with nodes</a:t>
            </a:r>
          </a:p>
          <a:p>
            <a:pPr eaLnBrk="1" hangingPunct="1">
              <a:defRPr/>
            </a:pPr>
            <a:endParaRPr lang="en-GB" dirty="0" smtClean="0"/>
          </a:p>
        </p:txBody>
      </p:sp>
    </p:spTree>
    <p:extLst>
      <p:ext uri="{BB962C8B-B14F-4D97-AF65-F5344CB8AC3E}">
        <p14:creationId xmlns:p14="http://schemas.microsoft.com/office/powerpoint/2010/main" val="3919030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GB" dirty="0" smtClean="0"/>
          </a:p>
        </p:txBody>
      </p:sp>
      <p:sp>
        <p:nvSpPr>
          <p:cNvPr id="3" name="Content Placeholder 2"/>
          <p:cNvSpPr>
            <a:spLocks noGrp="1"/>
          </p:cNvSpPr>
          <p:nvPr>
            <p:ph idx="1"/>
          </p:nvPr>
        </p:nvSpPr>
        <p:spPr>
          <a:xfrm>
            <a:off x="457200" y="685800"/>
            <a:ext cx="8229600" cy="5410200"/>
          </a:xfrm>
        </p:spPr>
        <p:txBody>
          <a:bodyPr/>
          <a:lstStyle/>
          <a:p>
            <a:pPr eaLnBrk="1" hangingPunct="1">
              <a:buFont typeface="Wingdings" pitchFamily="2" charset="2"/>
              <a:buNone/>
              <a:defRPr/>
            </a:pPr>
            <a:r>
              <a:rPr lang="en-US" dirty="0" smtClean="0"/>
              <a:t>2)</a:t>
            </a:r>
            <a:r>
              <a:rPr lang="en-US" dirty="0" smtClean="0">
                <a:solidFill>
                  <a:srgbClr val="FF0000"/>
                </a:solidFill>
              </a:rPr>
              <a:t>External  </a:t>
            </a:r>
            <a:r>
              <a:rPr lang="en-US" dirty="0" err="1" smtClean="0">
                <a:solidFill>
                  <a:srgbClr val="FF0000"/>
                </a:solidFill>
              </a:rPr>
              <a:t>colour</a:t>
            </a:r>
            <a:r>
              <a:rPr lang="en-US" dirty="0" smtClean="0">
                <a:solidFill>
                  <a:srgbClr val="FF0000"/>
                </a:solidFill>
              </a:rPr>
              <a:t> of the drug substance</a:t>
            </a:r>
          </a:p>
          <a:p>
            <a:pPr algn="just" eaLnBrk="1" hangingPunct="1">
              <a:buFont typeface="Wingdings" pitchFamily="2" charset="2"/>
              <a:buNone/>
              <a:defRPr/>
            </a:pPr>
            <a:r>
              <a:rPr lang="en-US" dirty="0" smtClean="0"/>
              <a:t>      May be white, yellow, brown, red, orange or brownish black. </a:t>
            </a:r>
            <a:r>
              <a:rPr lang="en-US" dirty="0" err="1" smtClean="0"/>
              <a:t>Standardised</a:t>
            </a:r>
            <a:r>
              <a:rPr lang="en-US" dirty="0" smtClean="0"/>
              <a:t> according to instructions of inter-society  </a:t>
            </a:r>
            <a:r>
              <a:rPr lang="en-US" dirty="0" err="1" smtClean="0"/>
              <a:t>colour</a:t>
            </a:r>
            <a:r>
              <a:rPr lang="en-US" dirty="0" smtClean="0"/>
              <a:t> council</a:t>
            </a:r>
          </a:p>
          <a:p>
            <a:pPr algn="just" eaLnBrk="1" hangingPunct="1">
              <a:buFont typeface="Wingdings" pitchFamily="2" charset="2"/>
              <a:buNone/>
              <a:defRPr/>
            </a:pPr>
            <a:r>
              <a:rPr lang="en-US" dirty="0" smtClean="0"/>
              <a:t>3)</a:t>
            </a:r>
            <a:r>
              <a:rPr lang="en-US" dirty="0" smtClean="0">
                <a:solidFill>
                  <a:srgbClr val="FF0000"/>
                </a:solidFill>
              </a:rPr>
              <a:t>External markings </a:t>
            </a:r>
            <a:r>
              <a:rPr lang="en-US" dirty="0" smtClean="0"/>
              <a:t>like furrows, wrinkles, ridges</a:t>
            </a:r>
          </a:p>
          <a:p>
            <a:pPr algn="just" eaLnBrk="1" hangingPunct="1">
              <a:buFont typeface="Wingdings" pitchFamily="2" charset="2"/>
              <a:buNone/>
              <a:defRPr/>
            </a:pPr>
            <a:r>
              <a:rPr lang="en-US" dirty="0" smtClean="0"/>
              <a:t> 4)</a:t>
            </a:r>
            <a:r>
              <a:rPr lang="en-US" dirty="0" smtClean="0">
                <a:solidFill>
                  <a:srgbClr val="FF0000"/>
                </a:solidFill>
              </a:rPr>
              <a:t>Fractures</a:t>
            </a:r>
            <a:r>
              <a:rPr lang="en-US" dirty="0" smtClean="0"/>
              <a:t> – To study the way how the plant breaks when subjected to pressure</a:t>
            </a:r>
          </a:p>
          <a:p>
            <a:pPr algn="just" eaLnBrk="1" hangingPunct="1">
              <a:buFont typeface="Wingdings" pitchFamily="2" charset="2"/>
              <a:buNone/>
              <a:defRPr/>
            </a:pPr>
            <a:r>
              <a:rPr lang="en-US" dirty="0" smtClean="0"/>
              <a:t> 5)</a:t>
            </a:r>
            <a:r>
              <a:rPr lang="en-US" dirty="0" err="1" smtClean="0">
                <a:solidFill>
                  <a:srgbClr val="FF0000"/>
                </a:solidFill>
              </a:rPr>
              <a:t>Odour</a:t>
            </a:r>
            <a:r>
              <a:rPr lang="en-US" dirty="0" smtClean="0"/>
              <a:t> – </a:t>
            </a:r>
            <a:r>
              <a:rPr lang="en-US" dirty="0" err="1" smtClean="0"/>
              <a:t>camphora</a:t>
            </a:r>
            <a:r>
              <a:rPr lang="en-US" dirty="0" smtClean="0"/>
              <a:t>, </a:t>
            </a:r>
            <a:r>
              <a:rPr lang="en-US" dirty="0" err="1" smtClean="0"/>
              <a:t>asafoetida</a:t>
            </a:r>
            <a:r>
              <a:rPr lang="en-US" dirty="0" smtClean="0"/>
              <a:t>, curcuma longa, </a:t>
            </a:r>
            <a:r>
              <a:rPr lang="en-US" dirty="0" err="1" smtClean="0"/>
              <a:t>naphthelene</a:t>
            </a:r>
            <a:r>
              <a:rPr lang="en-US" dirty="0" smtClean="0"/>
              <a:t>, nut meg</a:t>
            </a:r>
          </a:p>
          <a:p>
            <a:pPr eaLnBrk="1" hangingPunct="1">
              <a:defRPr/>
            </a:pPr>
            <a:endParaRPr lang="en-GB" dirty="0" smtClean="0"/>
          </a:p>
        </p:txBody>
      </p:sp>
    </p:spTree>
    <p:extLst>
      <p:ext uri="{BB962C8B-B14F-4D97-AF65-F5344CB8AC3E}">
        <p14:creationId xmlns:p14="http://schemas.microsoft.com/office/powerpoint/2010/main" val="1175082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rPr>
              <a:t>ALLIUM CEPA BULB</a:t>
            </a:r>
            <a:endParaRPr lang="en-US" dirty="0">
              <a:solidFill>
                <a:schemeClr val="tx1"/>
              </a:solidFill>
            </a:endParaRPr>
          </a:p>
        </p:txBody>
      </p:sp>
      <p:pic>
        <p:nvPicPr>
          <p:cNvPr id="24579" name="Picture 2" descr="C:\Documents and Settings\Administrator\Desktop\allium cepa.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429000" y="3034506"/>
            <a:ext cx="2286000" cy="165735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100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rPr>
              <a:t>SARSAPARILLA</a:t>
            </a:r>
            <a:endParaRPr lang="en-US" dirty="0">
              <a:solidFill>
                <a:schemeClr val="tx1"/>
              </a:solidFill>
            </a:endParaRPr>
          </a:p>
        </p:txBody>
      </p:sp>
      <p:pic>
        <p:nvPicPr>
          <p:cNvPr id="25603" name="Picture 2" descr="C:\Documents and Settings\Administrator\Desktop\sarsaparill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1600200"/>
            <a:ext cx="7010400" cy="47244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026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rPr>
              <a:t>ALLIUM SATIVUM</a:t>
            </a:r>
            <a:endParaRPr lang="en-US" dirty="0">
              <a:solidFill>
                <a:schemeClr val="tx1"/>
              </a:solidFill>
            </a:endParaRPr>
          </a:p>
        </p:txBody>
      </p:sp>
      <p:pic>
        <p:nvPicPr>
          <p:cNvPr id="26627" name="Picture 2" descr="C:\Documents and Settings\Administrator\Desktop\garlic.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176587" y="3044031"/>
            <a:ext cx="2790825" cy="16383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72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rPr>
              <a:t>ACONITUM NAPELUS</a:t>
            </a:r>
            <a:endParaRPr lang="en-US" dirty="0">
              <a:solidFill>
                <a:schemeClr val="tx1"/>
              </a:solidFill>
            </a:endParaRPr>
          </a:p>
        </p:txBody>
      </p:sp>
      <p:pic>
        <p:nvPicPr>
          <p:cNvPr id="27651" name="Picture 2" descr="C:\Documents and Settings\Administrator\Desktop\aconite.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338512" y="2939256"/>
            <a:ext cx="2466975" cy="184785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485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rPr>
              <a:t>ZINGEBER OFFICINALIS</a:t>
            </a:r>
            <a:endParaRPr lang="en-US" dirty="0">
              <a:solidFill>
                <a:schemeClr val="tx1"/>
              </a:solidFill>
            </a:endParaRPr>
          </a:p>
        </p:txBody>
      </p:sp>
      <p:pic>
        <p:nvPicPr>
          <p:cNvPr id="28675" name="Picture 2" descr="C:\Documents and Settings\Administrator\Desktop\ginger.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143250" y="2877344"/>
            <a:ext cx="2857500" cy="1971675"/>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04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RAPHANUS SATIVUS</a:t>
            </a:r>
            <a:endParaRPr lang="en-US" dirty="0"/>
          </a:p>
        </p:txBody>
      </p:sp>
      <p:pic>
        <p:nvPicPr>
          <p:cNvPr id="29699" name="Picture 2" descr="C:\Documents and Settings\Administrator\Desktop\raphanus.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262312" y="2991644"/>
            <a:ext cx="2619375" cy="1743075"/>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67537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solidFill>
                  <a:srgbClr val="C00000"/>
                </a:solidFill>
              </a:rPr>
              <a:t>MICROSCOPIC EVALUATION</a:t>
            </a:r>
            <a:endParaRPr lang="en-GB" dirty="0">
              <a:solidFill>
                <a:srgbClr val="C00000"/>
              </a:solidFill>
            </a:endParaRPr>
          </a:p>
        </p:txBody>
      </p:sp>
      <p:sp>
        <p:nvSpPr>
          <p:cNvPr id="3" name="Content Placeholder 2"/>
          <p:cNvSpPr>
            <a:spLocks noGrp="1"/>
          </p:cNvSpPr>
          <p:nvPr>
            <p:ph idx="1"/>
          </p:nvPr>
        </p:nvSpPr>
        <p:spPr>
          <a:xfrm>
            <a:off x="457200" y="1752600"/>
            <a:ext cx="8229600" cy="5105400"/>
          </a:xfrm>
        </p:spPr>
        <p:txBody>
          <a:bodyPr/>
          <a:lstStyle/>
          <a:p>
            <a:pPr algn="just">
              <a:defRPr/>
            </a:pPr>
            <a:r>
              <a:rPr lang="en-US" dirty="0" smtClean="0"/>
              <a:t>Helps to find out adulterants in powdered plant and animal drugs</a:t>
            </a:r>
          </a:p>
          <a:p>
            <a:pPr algn="just">
              <a:defRPr/>
            </a:pPr>
            <a:r>
              <a:rPr lang="en-US" dirty="0" smtClean="0"/>
              <a:t>Microscopic appearance of drug in sectional view as  well as powdered form is given in the monograph of respective drug in pharmacopoeia. </a:t>
            </a:r>
          </a:p>
          <a:p>
            <a:pPr algn="just">
              <a:defRPr/>
            </a:pPr>
            <a:r>
              <a:rPr lang="en-US" dirty="0" smtClean="0">
                <a:solidFill>
                  <a:srgbClr val="FF0000"/>
                </a:solidFill>
              </a:rPr>
              <a:t>Plant parts </a:t>
            </a:r>
            <a:r>
              <a:rPr lang="en-US" dirty="0" smtClean="0"/>
              <a:t>are made up of tissues. Histology helps to study the arrangement and individual character of these tissues</a:t>
            </a:r>
          </a:p>
          <a:p>
            <a:pPr>
              <a:defRPr/>
            </a:pPr>
            <a:endParaRPr lang="en-GB" dirty="0"/>
          </a:p>
        </p:txBody>
      </p:sp>
    </p:spTree>
    <p:extLst>
      <p:ext uri="{BB962C8B-B14F-4D97-AF65-F5344CB8AC3E}">
        <p14:creationId xmlns:p14="http://schemas.microsoft.com/office/powerpoint/2010/main" val="3754014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685800" y="609600"/>
            <a:ext cx="8153400" cy="5486400"/>
          </a:xfrm>
        </p:spPr>
        <p:txBody>
          <a:bodyPr/>
          <a:lstStyle/>
          <a:p>
            <a:pPr eaLnBrk="1" hangingPunct="1">
              <a:buFont typeface="Wingdings" pitchFamily="2" charset="2"/>
              <a:buNone/>
            </a:pPr>
            <a:r>
              <a:rPr lang="en-US" sz="3000" b="1" smtClean="0">
                <a:solidFill>
                  <a:srgbClr val="993300"/>
                </a:solidFill>
                <a:effectLst/>
              </a:rPr>
              <a:t>Quality Control procedures are </a:t>
            </a:r>
          </a:p>
          <a:p>
            <a:pPr eaLnBrk="1" hangingPunct="1">
              <a:buFont typeface="Wingdings" pitchFamily="2" charset="2"/>
              <a:buNone/>
            </a:pPr>
            <a:r>
              <a:rPr lang="en-US" sz="3000" b="1" smtClean="0">
                <a:solidFill>
                  <a:srgbClr val="993300"/>
                </a:solidFill>
                <a:effectLst/>
              </a:rPr>
              <a:t>procedures for standardization, by which</a:t>
            </a:r>
          </a:p>
          <a:p>
            <a:pPr eaLnBrk="1" hangingPunct="1">
              <a:buFont typeface="Wingdings" pitchFamily="2" charset="2"/>
              <a:buNone/>
            </a:pPr>
            <a:r>
              <a:rPr lang="en-US" sz="3000" b="1" smtClean="0">
                <a:solidFill>
                  <a:srgbClr val="993300"/>
                </a:solidFill>
                <a:effectLst/>
              </a:rPr>
              <a:t>the quality of a commodity may be </a:t>
            </a:r>
          </a:p>
          <a:p>
            <a:pPr eaLnBrk="1" hangingPunct="1">
              <a:buFont typeface="Wingdings" pitchFamily="2" charset="2"/>
              <a:buNone/>
            </a:pPr>
            <a:r>
              <a:rPr lang="en-US" sz="3000" b="1" smtClean="0">
                <a:solidFill>
                  <a:srgbClr val="993300"/>
                </a:solidFill>
                <a:effectLst/>
              </a:rPr>
              <a:t>assessed by ascribing numerical values.</a:t>
            </a:r>
            <a:r>
              <a:rPr lang="en-US" sz="3000" b="1" smtClean="0">
                <a:solidFill>
                  <a:srgbClr val="000000"/>
                </a:solidFill>
                <a:effectLst/>
              </a:rPr>
              <a:t> </a:t>
            </a:r>
          </a:p>
          <a:p>
            <a:pPr eaLnBrk="1" hangingPunct="1">
              <a:buFont typeface="Wingdings" pitchFamily="2" charset="2"/>
              <a:buNone/>
            </a:pPr>
            <a:endParaRPr lang="en-US" sz="3000" b="1" smtClean="0">
              <a:solidFill>
                <a:srgbClr val="000000"/>
              </a:solidFill>
              <a:effectLst/>
            </a:endParaRPr>
          </a:p>
          <a:p>
            <a:pPr eaLnBrk="1" hangingPunct="1">
              <a:buFont typeface="Wingdings" pitchFamily="2" charset="2"/>
              <a:buNone/>
            </a:pPr>
            <a:r>
              <a:rPr lang="en-US" sz="3000" b="1" smtClean="0">
                <a:solidFill>
                  <a:srgbClr val="000000"/>
                </a:solidFill>
                <a:effectLst/>
              </a:rPr>
              <a:t>The quality should not only be tested </a:t>
            </a:r>
          </a:p>
          <a:p>
            <a:pPr eaLnBrk="1" hangingPunct="1">
              <a:buFont typeface="Wingdings" pitchFamily="2" charset="2"/>
              <a:buNone/>
            </a:pPr>
            <a:r>
              <a:rPr lang="en-US" sz="3000" b="1" smtClean="0">
                <a:solidFill>
                  <a:srgbClr val="000000"/>
                </a:solidFill>
                <a:effectLst/>
              </a:rPr>
              <a:t>at the end but must be carried out right </a:t>
            </a:r>
          </a:p>
          <a:p>
            <a:pPr eaLnBrk="1" hangingPunct="1">
              <a:buFont typeface="Wingdings" pitchFamily="2" charset="2"/>
              <a:buNone/>
            </a:pPr>
            <a:r>
              <a:rPr lang="en-US" sz="3000" b="1" smtClean="0">
                <a:solidFill>
                  <a:srgbClr val="000000"/>
                </a:solidFill>
                <a:effectLst/>
              </a:rPr>
              <a:t>from the moment of receipt of raw </a:t>
            </a:r>
          </a:p>
          <a:p>
            <a:pPr eaLnBrk="1" hangingPunct="1">
              <a:buFont typeface="Wingdings" pitchFamily="2" charset="2"/>
              <a:buNone/>
            </a:pPr>
            <a:r>
              <a:rPr lang="en-US" sz="3000" b="1" smtClean="0">
                <a:solidFill>
                  <a:srgbClr val="000000"/>
                </a:solidFill>
                <a:effectLst/>
              </a:rPr>
              <a:t>materials, right through processing, </a:t>
            </a:r>
          </a:p>
          <a:p>
            <a:pPr eaLnBrk="1" hangingPunct="1">
              <a:buFont typeface="Wingdings" pitchFamily="2" charset="2"/>
              <a:buNone/>
            </a:pPr>
            <a:r>
              <a:rPr lang="en-US" sz="3000" b="1" smtClean="0">
                <a:solidFill>
                  <a:srgbClr val="000000"/>
                </a:solidFill>
                <a:effectLst/>
              </a:rPr>
              <a:t>till the final packaging.</a:t>
            </a:r>
            <a:endParaRPr lang="en-AU" sz="3000" b="1" smtClean="0">
              <a:solidFill>
                <a:srgbClr val="000000"/>
              </a:solidFill>
              <a:effectLst/>
            </a:endParaRPr>
          </a:p>
        </p:txBody>
      </p:sp>
      <p:sp>
        <p:nvSpPr>
          <p:cNvPr id="4099" name="Rectangle 4"/>
          <p:cNvSpPr>
            <a:spLocks noChangeArrowheads="1"/>
          </p:cNvSpPr>
          <p:nvPr/>
        </p:nvSpPr>
        <p:spPr bwMode="auto">
          <a:xfrm>
            <a:off x="152400" y="152400"/>
            <a:ext cx="8915400" cy="6553200"/>
          </a:xfrm>
          <a:prstGeom prst="rect">
            <a:avLst/>
          </a:prstGeom>
          <a:noFill/>
          <a:ln w="190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Tree>
    <p:extLst>
      <p:ext uri="{BB962C8B-B14F-4D97-AF65-F5344CB8AC3E}">
        <p14:creationId xmlns:p14="http://schemas.microsoft.com/office/powerpoint/2010/main" val="28845587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a:xfrm>
            <a:off x="457200" y="1752600"/>
            <a:ext cx="8229600" cy="5105400"/>
          </a:xfrm>
        </p:spPr>
        <p:txBody>
          <a:bodyPr/>
          <a:lstStyle/>
          <a:p>
            <a:pPr algn="just">
              <a:defRPr/>
            </a:pPr>
            <a:r>
              <a:rPr lang="en-US" b="1" dirty="0" smtClean="0">
                <a:solidFill>
                  <a:srgbClr val="FF0000"/>
                </a:solidFill>
              </a:rPr>
              <a:t>Powdered drugs  </a:t>
            </a:r>
            <a:r>
              <a:rPr lang="en-US" b="1" dirty="0" smtClean="0"/>
              <a:t>Gives very few microscopic features for identification because normal histology is lost. Powder should be reduced to No 40 size. Plant cells are mostly broken. Cell contents like calcium oxalate, starch, </a:t>
            </a:r>
            <a:r>
              <a:rPr lang="en-US" b="1" dirty="0" err="1" smtClean="0"/>
              <a:t>aleurone</a:t>
            </a:r>
            <a:r>
              <a:rPr lang="en-US" b="1" dirty="0" smtClean="0"/>
              <a:t>, oil remain scattered in powder</a:t>
            </a:r>
            <a:r>
              <a:rPr lang="en-US" b="1" dirty="0" smtClean="0">
                <a:solidFill>
                  <a:srgbClr val="FF0000"/>
                </a:solidFill>
              </a:rPr>
              <a:t> </a:t>
            </a:r>
          </a:p>
          <a:p>
            <a:pPr algn="just">
              <a:defRPr/>
            </a:pPr>
            <a:r>
              <a:rPr lang="en-US" b="1" dirty="0" smtClean="0"/>
              <a:t>Study of </a:t>
            </a:r>
            <a:r>
              <a:rPr lang="en-US" b="1" dirty="0" err="1" smtClean="0"/>
              <a:t>stomatal</a:t>
            </a:r>
            <a:r>
              <a:rPr lang="en-US" b="1" dirty="0" smtClean="0"/>
              <a:t> index help to identify the plant</a:t>
            </a:r>
          </a:p>
          <a:p>
            <a:pPr>
              <a:defRPr/>
            </a:pPr>
            <a:endParaRPr lang="en-GB" dirty="0"/>
          </a:p>
        </p:txBody>
      </p:sp>
    </p:spTree>
    <p:extLst>
      <p:ext uri="{BB962C8B-B14F-4D97-AF65-F5344CB8AC3E}">
        <p14:creationId xmlns:p14="http://schemas.microsoft.com/office/powerpoint/2010/main" val="35326785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dirty="0" smtClean="0">
                <a:solidFill>
                  <a:srgbClr val="C00000"/>
                </a:solidFill>
              </a:rPr>
              <a:t>MICROCHEMISTRY</a:t>
            </a:r>
            <a:endParaRPr lang="en-US" dirty="0">
              <a:solidFill>
                <a:srgbClr val="C00000"/>
              </a:solidFill>
            </a:endParaRPr>
          </a:p>
        </p:txBody>
      </p:sp>
      <p:sp>
        <p:nvSpPr>
          <p:cNvPr id="3" name="Content Placeholder 2"/>
          <p:cNvSpPr>
            <a:spLocks noGrp="1"/>
          </p:cNvSpPr>
          <p:nvPr>
            <p:ph idx="1"/>
          </p:nvPr>
        </p:nvSpPr>
        <p:spPr>
          <a:xfrm>
            <a:off x="0" y="838200"/>
            <a:ext cx="9144000" cy="6934200"/>
          </a:xfrm>
        </p:spPr>
        <p:txBody>
          <a:bodyPr/>
          <a:lstStyle/>
          <a:p>
            <a:pPr>
              <a:defRPr/>
            </a:pPr>
            <a:r>
              <a:rPr lang="en-US" b="1" dirty="0" smtClean="0"/>
              <a:t>Includes the study of constituents of drugs by chemical methods</a:t>
            </a:r>
          </a:p>
          <a:p>
            <a:pPr>
              <a:defRPr/>
            </a:pPr>
            <a:r>
              <a:rPr lang="en-US" b="1" dirty="0" smtClean="0"/>
              <a:t>A few mg of the powdered drug or histological section of drug is used for chemical analysis</a:t>
            </a:r>
          </a:p>
          <a:p>
            <a:pPr>
              <a:buFont typeface="Wingdings" pitchFamily="2" charset="2"/>
              <a:buNone/>
              <a:defRPr/>
            </a:pPr>
            <a:r>
              <a:rPr lang="en-US" b="1" dirty="0" smtClean="0">
                <a:solidFill>
                  <a:srgbClr val="7030A0"/>
                </a:solidFill>
              </a:rPr>
              <a:t>			Analytical test include</a:t>
            </a:r>
          </a:p>
          <a:p>
            <a:pPr marL="514350" indent="-514350">
              <a:buFont typeface="Wingdings" pitchFamily="2" charset="2"/>
              <a:buNone/>
              <a:defRPr/>
            </a:pPr>
            <a:r>
              <a:rPr lang="en-US" b="1" dirty="0" smtClean="0">
                <a:solidFill>
                  <a:srgbClr val="FF0000"/>
                </a:solidFill>
              </a:rPr>
              <a:t> </a:t>
            </a:r>
            <a:r>
              <a:rPr lang="en-US" b="1" dirty="0" smtClean="0"/>
              <a:t>1)</a:t>
            </a:r>
            <a:r>
              <a:rPr lang="en-US" b="1" dirty="0" smtClean="0">
                <a:solidFill>
                  <a:srgbClr val="FF0000"/>
                </a:solidFill>
              </a:rPr>
              <a:t>Isolation of constituents of drugs by</a:t>
            </a:r>
          </a:p>
          <a:p>
            <a:pPr marL="514350" indent="-514350" algn="just">
              <a:buFont typeface="Wingdings" pitchFamily="2" charset="2"/>
              <a:buNone/>
              <a:defRPr/>
            </a:pPr>
            <a:r>
              <a:rPr lang="en-US" b="1" dirty="0" smtClean="0"/>
              <a:t>A)</a:t>
            </a:r>
            <a:r>
              <a:rPr lang="en-US" b="1" dirty="0" err="1" smtClean="0">
                <a:solidFill>
                  <a:srgbClr val="C00000"/>
                </a:solidFill>
              </a:rPr>
              <a:t>Microsublimation</a:t>
            </a:r>
            <a:r>
              <a:rPr lang="en-US" b="1" dirty="0" smtClean="0"/>
              <a:t>- Small quantity of drug substance subjected to </a:t>
            </a:r>
            <a:r>
              <a:rPr lang="en-US" b="1" dirty="0" err="1" smtClean="0"/>
              <a:t>vapourisation</a:t>
            </a:r>
            <a:r>
              <a:rPr lang="en-US" b="1" dirty="0" smtClean="0"/>
              <a:t> and condensation. Crystals are obtained and identified by cry</a:t>
            </a:r>
            <a:r>
              <a:rPr lang="en-US" dirty="0" smtClean="0"/>
              <a:t>stallography</a:t>
            </a:r>
          </a:p>
        </p:txBody>
      </p:sp>
    </p:spTree>
    <p:extLst>
      <p:ext uri="{BB962C8B-B14F-4D97-AF65-F5344CB8AC3E}">
        <p14:creationId xmlns:p14="http://schemas.microsoft.com/office/powerpoint/2010/main" val="223692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a:xfrm>
            <a:off x="533400" y="1828800"/>
            <a:ext cx="8229600" cy="4114800"/>
          </a:xfrm>
        </p:spPr>
        <p:txBody>
          <a:bodyPr/>
          <a:lstStyle/>
          <a:p>
            <a:pPr>
              <a:buFont typeface="Wingdings" pitchFamily="2" charset="2"/>
              <a:buNone/>
              <a:defRPr/>
            </a:pPr>
            <a:r>
              <a:rPr lang="en-US" b="1" dirty="0" smtClean="0"/>
              <a:t>B)</a:t>
            </a:r>
            <a:r>
              <a:rPr lang="en-US" b="1" dirty="0" smtClean="0">
                <a:solidFill>
                  <a:srgbClr val="C00000"/>
                </a:solidFill>
              </a:rPr>
              <a:t>Using chemical solvents to dissolve constituents</a:t>
            </a:r>
          </a:p>
          <a:p>
            <a:pPr>
              <a:buFont typeface="Wingdings" pitchFamily="2" charset="2"/>
              <a:buNone/>
              <a:defRPr/>
            </a:pPr>
            <a:r>
              <a:rPr lang="en-US" b="1" dirty="0" smtClean="0"/>
              <a:t>2)</a:t>
            </a:r>
            <a:r>
              <a:rPr lang="en-US" b="1" dirty="0" smtClean="0">
                <a:solidFill>
                  <a:srgbClr val="C00000"/>
                </a:solidFill>
              </a:rPr>
              <a:t>Identification of chemical constituents by</a:t>
            </a:r>
          </a:p>
          <a:p>
            <a:pPr>
              <a:buFont typeface="Wingdings" pitchFamily="2" charset="2"/>
              <a:buNone/>
              <a:defRPr/>
            </a:pPr>
            <a:r>
              <a:rPr lang="en-US" b="1" dirty="0" smtClean="0"/>
              <a:t>    A)Crystallography</a:t>
            </a:r>
          </a:p>
          <a:p>
            <a:pPr>
              <a:buFont typeface="Wingdings" pitchFamily="2" charset="2"/>
              <a:buNone/>
              <a:defRPr/>
            </a:pPr>
            <a:r>
              <a:rPr lang="en-US" b="1" dirty="0" smtClean="0"/>
              <a:t>    B)Determination of melting point</a:t>
            </a:r>
          </a:p>
          <a:p>
            <a:pPr>
              <a:buFont typeface="Wingdings" pitchFamily="2" charset="2"/>
              <a:buNone/>
              <a:defRPr/>
            </a:pPr>
            <a:r>
              <a:rPr lang="en-US" b="1" dirty="0" smtClean="0"/>
              <a:t>    C)</a:t>
            </a:r>
            <a:r>
              <a:rPr lang="en-US" b="1" dirty="0" err="1" smtClean="0"/>
              <a:t>Colour</a:t>
            </a:r>
            <a:r>
              <a:rPr lang="en-US" b="1" dirty="0" smtClean="0"/>
              <a:t> reaction test</a:t>
            </a:r>
          </a:p>
        </p:txBody>
      </p:sp>
    </p:spTree>
    <p:extLst>
      <p:ext uri="{BB962C8B-B14F-4D97-AF65-F5344CB8AC3E}">
        <p14:creationId xmlns:p14="http://schemas.microsoft.com/office/powerpoint/2010/main" val="3422785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CC6600"/>
                </a:solidFill>
              </a:rPr>
              <a:t>PHYSICAL EVALUATION</a:t>
            </a:r>
            <a:endParaRPr lang="en-US" dirty="0">
              <a:solidFill>
                <a:srgbClr val="CC6600"/>
              </a:solidFill>
            </a:endParaRPr>
          </a:p>
        </p:txBody>
      </p:sp>
      <p:sp>
        <p:nvSpPr>
          <p:cNvPr id="3" name="Content Placeholder 2"/>
          <p:cNvSpPr>
            <a:spLocks noGrp="1"/>
          </p:cNvSpPr>
          <p:nvPr>
            <p:ph idx="1"/>
          </p:nvPr>
        </p:nvSpPr>
        <p:spPr/>
        <p:txBody>
          <a:bodyPr/>
          <a:lstStyle/>
          <a:p>
            <a:pPr>
              <a:defRPr/>
            </a:pPr>
            <a:r>
              <a:rPr lang="en-US" b="1" dirty="0" smtClean="0"/>
              <a:t>Chromatography</a:t>
            </a:r>
          </a:p>
          <a:p>
            <a:pPr algn="just">
              <a:defRPr/>
            </a:pPr>
            <a:r>
              <a:rPr lang="en-US" b="1" dirty="0" err="1" smtClean="0"/>
              <a:t>Flourescence</a:t>
            </a:r>
            <a:r>
              <a:rPr lang="en-US" b="1" dirty="0" smtClean="0"/>
              <a:t>  Test – Mother tincture is exposed to UV rays. </a:t>
            </a:r>
            <a:r>
              <a:rPr lang="en-US" b="1" dirty="0" err="1" smtClean="0"/>
              <a:t>Eg</a:t>
            </a:r>
            <a:r>
              <a:rPr lang="en-US" b="1" dirty="0" smtClean="0"/>
              <a:t> : Rheum – violet </a:t>
            </a:r>
            <a:r>
              <a:rPr lang="en-US" b="1" dirty="0" err="1" smtClean="0"/>
              <a:t>colour</a:t>
            </a:r>
            <a:r>
              <a:rPr lang="en-US" b="1" dirty="0" smtClean="0"/>
              <a:t>, </a:t>
            </a:r>
            <a:r>
              <a:rPr lang="en-US" b="1" dirty="0" err="1" smtClean="0"/>
              <a:t>Rouwalfia</a:t>
            </a:r>
            <a:r>
              <a:rPr lang="en-US" b="1" dirty="0" smtClean="0"/>
              <a:t> – blue </a:t>
            </a:r>
            <a:r>
              <a:rPr lang="en-US" b="1" dirty="0" err="1" smtClean="0"/>
              <a:t>colour</a:t>
            </a:r>
            <a:endParaRPr lang="en-US" b="1" dirty="0" smtClean="0"/>
          </a:p>
          <a:p>
            <a:pPr algn="just">
              <a:defRPr/>
            </a:pPr>
            <a:r>
              <a:rPr lang="en-US" b="1" dirty="0" smtClean="0"/>
              <a:t>To find out physical constants like MP, BP, Refractive index, Optical rotation </a:t>
            </a:r>
          </a:p>
          <a:p>
            <a:pPr>
              <a:defRPr/>
            </a:pPr>
            <a:endParaRPr lang="en-US" b="1" dirty="0"/>
          </a:p>
        </p:txBody>
      </p:sp>
    </p:spTree>
    <p:extLst>
      <p:ext uri="{BB962C8B-B14F-4D97-AF65-F5344CB8AC3E}">
        <p14:creationId xmlns:p14="http://schemas.microsoft.com/office/powerpoint/2010/main" val="42507165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dirty="0" smtClean="0">
                <a:solidFill>
                  <a:schemeClr val="tx1"/>
                </a:solidFill>
              </a:rPr>
              <a:t>CHEMICAL EVALUATION</a:t>
            </a:r>
            <a:endParaRPr lang="en-US" dirty="0">
              <a:solidFill>
                <a:schemeClr val="tx1"/>
              </a:solidFill>
            </a:endParaRPr>
          </a:p>
        </p:txBody>
      </p:sp>
      <p:sp>
        <p:nvSpPr>
          <p:cNvPr id="3" name="Content Placeholder 2"/>
          <p:cNvSpPr>
            <a:spLocks noGrp="1"/>
          </p:cNvSpPr>
          <p:nvPr>
            <p:ph idx="1"/>
          </p:nvPr>
        </p:nvSpPr>
        <p:spPr>
          <a:xfrm>
            <a:off x="0" y="1066800"/>
            <a:ext cx="9144000" cy="5791200"/>
          </a:xfrm>
        </p:spPr>
        <p:txBody>
          <a:bodyPr/>
          <a:lstStyle/>
          <a:p>
            <a:pPr algn="just">
              <a:defRPr/>
            </a:pPr>
            <a:r>
              <a:rPr lang="en-US" b="1" dirty="0" smtClean="0"/>
              <a:t>Determination of values like ester value, </a:t>
            </a:r>
            <a:r>
              <a:rPr lang="en-US" b="1" dirty="0" err="1" smtClean="0"/>
              <a:t>saponification</a:t>
            </a:r>
            <a:r>
              <a:rPr lang="en-US" b="1" dirty="0" smtClean="0"/>
              <a:t> value, acid value</a:t>
            </a:r>
          </a:p>
          <a:p>
            <a:pPr algn="just">
              <a:defRPr/>
            </a:pPr>
            <a:r>
              <a:rPr lang="en-US" b="1" dirty="0" err="1" smtClean="0"/>
              <a:t>Quantitavive</a:t>
            </a:r>
            <a:r>
              <a:rPr lang="en-US" b="1" dirty="0" smtClean="0"/>
              <a:t> estimation of chemical constituents in drugs</a:t>
            </a:r>
          </a:p>
          <a:p>
            <a:pPr algn="just">
              <a:defRPr/>
            </a:pPr>
            <a:r>
              <a:rPr lang="en-US" b="1" dirty="0" smtClean="0"/>
              <a:t>Limit tests for arsenic, phosphorus, lead, iron</a:t>
            </a:r>
          </a:p>
          <a:p>
            <a:pPr algn="just">
              <a:defRPr/>
            </a:pPr>
            <a:r>
              <a:rPr lang="en-US" b="1" dirty="0" smtClean="0"/>
              <a:t>Determination of adulterants in raw materials and vehicles</a:t>
            </a:r>
          </a:p>
          <a:p>
            <a:pPr algn="just">
              <a:defRPr/>
            </a:pPr>
            <a:r>
              <a:rPr lang="en-US" b="1" dirty="0" smtClean="0"/>
              <a:t>Quantitative determination of alcohol content of  mother tincture and homoeopathic dilutions </a:t>
            </a:r>
          </a:p>
          <a:p>
            <a:pPr>
              <a:defRPr/>
            </a:pPr>
            <a:endParaRPr lang="en-US" b="1" dirty="0"/>
          </a:p>
        </p:txBody>
      </p:sp>
    </p:spTree>
    <p:extLst>
      <p:ext uri="{BB962C8B-B14F-4D97-AF65-F5344CB8AC3E}">
        <p14:creationId xmlns:p14="http://schemas.microsoft.com/office/powerpoint/2010/main" val="1374952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rgbClr val="002060"/>
                </a:solidFill>
              </a:rPr>
              <a:t>BIOLOGICAL EVALUATION</a:t>
            </a:r>
            <a:endParaRPr lang="en-US" b="1" dirty="0">
              <a:solidFill>
                <a:srgbClr val="002060"/>
              </a:solidFill>
            </a:endParaRPr>
          </a:p>
        </p:txBody>
      </p:sp>
      <p:sp>
        <p:nvSpPr>
          <p:cNvPr id="3" name="Content Placeholder 2"/>
          <p:cNvSpPr>
            <a:spLocks noGrp="1"/>
          </p:cNvSpPr>
          <p:nvPr>
            <p:ph idx="1"/>
          </p:nvPr>
        </p:nvSpPr>
        <p:spPr>
          <a:xfrm>
            <a:off x="0" y="1828800"/>
            <a:ext cx="9144000" cy="5029200"/>
          </a:xfrm>
        </p:spPr>
        <p:txBody>
          <a:bodyPr/>
          <a:lstStyle/>
          <a:p>
            <a:pPr>
              <a:defRPr/>
            </a:pPr>
            <a:r>
              <a:rPr lang="en-US" b="1" dirty="0" smtClean="0"/>
              <a:t>Is evaluated by drug proving</a:t>
            </a:r>
          </a:p>
          <a:p>
            <a:pPr>
              <a:defRPr/>
            </a:pPr>
            <a:r>
              <a:rPr lang="en-US" b="1" dirty="0" smtClean="0"/>
              <a:t>Is done to know the sphere of action of drugs</a:t>
            </a:r>
          </a:p>
          <a:p>
            <a:pPr>
              <a:defRPr/>
            </a:pPr>
            <a:r>
              <a:rPr lang="en-US" b="1" dirty="0" smtClean="0"/>
              <a:t>To know the </a:t>
            </a:r>
            <a:r>
              <a:rPr lang="en-US" b="1" dirty="0" err="1" smtClean="0"/>
              <a:t>pharmacodynamic</a:t>
            </a:r>
            <a:r>
              <a:rPr lang="en-US" b="1" dirty="0" smtClean="0"/>
              <a:t> action of drug</a:t>
            </a:r>
          </a:p>
          <a:p>
            <a:pPr>
              <a:defRPr/>
            </a:pPr>
            <a:r>
              <a:rPr lang="en-US" b="1" dirty="0" smtClean="0"/>
              <a:t>Action against micro organisms</a:t>
            </a:r>
          </a:p>
          <a:p>
            <a:pPr algn="just">
              <a:defRPr/>
            </a:pPr>
            <a:r>
              <a:rPr lang="en-US" b="1" dirty="0" smtClean="0"/>
              <a:t>To know about the functional and structural changes caused by the drug in healthy organisms</a:t>
            </a:r>
            <a:endParaRPr lang="en-US" b="1" dirty="0"/>
          </a:p>
        </p:txBody>
      </p:sp>
    </p:spTree>
    <p:extLst>
      <p:ext uri="{BB962C8B-B14F-4D97-AF65-F5344CB8AC3E}">
        <p14:creationId xmlns:p14="http://schemas.microsoft.com/office/powerpoint/2010/main" val="232530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back37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2750"/>
            <a:ext cx="8686800" cy="644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Rectangle 2"/>
          <p:cNvSpPr>
            <a:spLocks noGrp="1" noChangeArrowheads="1"/>
          </p:cNvSpPr>
          <p:nvPr>
            <p:ph type="title"/>
          </p:nvPr>
        </p:nvSpPr>
        <p:spPr>
          <a:xfrm>
            <a:off x="0" y="0"/>
            <a:ext cx="3200400" cy="609600"/>
          </a:xfrm>
          <a:solidFill>
            <a:srgbClr val="993300"/>
          </a:solidFill>
        </p:spPr>
        <p:txBody>
          <a:bodyPr/>
          <a:lstStyle/>
          <a:p>
            <a:pPr eaLnBrk="1" hangingPunct="1">
              <a:defRPr/>
            </a:pPr>
            <a:r>
              <a:rPr lang="en-US" sz="3600" b="1" smtClean="0">
                <a:solidFill>
                  <a:srgbClr val="FFFFFF"/>
                </a:solidFill>
                <a:latin typeface="Times New Roman" pitchFamily="18" charset="0"/>
              </a:rPr>
              <a:t>SAMPLING</a:t>
            </a:r>
            <a:endParaRPr lang="en-AU" sz="3600" b="1" smtClean="0">
              <a:solidFill>
                <a:srgbClr val="FFFFFF"/>
              </a:solidFill>
              <a:latin typeface="Times New Roman" pitchFamily="18" charset="0"/>
            </a:endParaRPr>
          </a:p>
        </p:txBody>
      </p:sp>
      <p:sp>
        <p:nvSpPr>
          <p:cNvPr id="37891" name="Rectangle 3"/>
          <p:cNvSpPr>
            <a:spLocks noGrp="1" noChangeArrowheads="1"/>
          </p:cNvSpPr>
          <p:nvPr>
            <p:ph idx="1"/>
          </p:nvPr>
        </p:nvSpPr>
        <p:spPr>
          <a:xfrm>
            <a:off x="609600" y="838200"/>
            <a:ext cx="7315200" cy="1905000"/>
          </a:xfrm>
        </p:spPr>
        <p:txBody>
          <a:bodyPr/>
          <a:lstStyle/>
          <a:p>
            <a:pPr eaLnBrk="1" hangingPunct="1">
              <a:spcBef>
                <a:spcPct val="10000"/>
              </a:spcBef>
              <a:buFont typeface="Wingdings" pitchFamily="2" charset="2"/>
              <a:buNone/>
            </a:pPr>
            <a:r>
              <a:rPr lang="en-US" sz="3000" b="1" smtClean="0">
                <a:effectLst/>
              </a:rPr>
              <a:t>Sampling of raw materials </a:t>
            </a:r>
          </a:p>
          <a:p>
            <a:pPr eaLnBrk="1" hangingPunct="1">
              <a:spcBef>
                <a:spcPct val="10000"/>
              </a:spcBef>
              <a:buFont typeface="Wingdings" pitchFamily="2" charset="2"/>
              <a:buNone/>
            </a:pPr>
            <a:r>
              <a:rPr lang="en-US" sz="3000" b="1" smtClean="0">
                <a:effectLst/>
              </a:rPr>
              <a:t>is a very significant step in </a:t>
            </a:r>
          </a:p>
          <a:p>
            <a:pPr eaLnBrk="1" hangingPunct="1">
              <a:spcBef>
                <a:spcPct val="10000"/>
              </a:spcBef>
              <a:buFont typeface="Wingdings" pitchFamily="2" charset="2"/>
              <a:buNone/>
            </a:pPr>
            <a:r>
              <a:rPr lang="en-US" sz="3000" b="1" smtClean="0">
                <a:effectLst/>
              </a:rPr>
              <a:t>the overall quality control. </a:t>
            </a:r>
          </a:p>
          <a:p>
            <a:pPr eaLnBrk="1" hangingPunct="1">
              <a:spcBef>
                <a:spcPct val="10000"/>
              </a:spcBef>
              <a:buFont typeface="Wingdings" pitchFamily="2" charset="2"/>
              <a:buNone/>
            </a:pPr>
            <a:endParaRPr lang="en-US" sz="3000" b="1" smtClean="0">
              <a:effectLst/>
            </a:endParaRPr>
          </a:p>
        </p:txBody>
      </p:sp>
      <p:sp>
        <p:nvSpPr>
          <p:cNvPr id="37892" name="Rectangle 4"/>
          <p:cNvSpPr>
            <a:spLocks noChangeArrowheads="1"/>
          </p:cNvSpPr>
          <p:nvPr/>
        </p:nvSpPr>
        <p:spPr bwMode="auto">
          <a:xfrm>
            <a:off x="152400" y="457200"/>
            <a:ext cx="8915400" cy="6248400"/>
          </a:xfrm>
          <a:prstGeom prst="rect">
            <a:avLst/>
          </a:prstGeom>
          <a:noFill/>
          <a:ln w="190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37894" name="Text Box 6"/>
          <p:cNvSpPr txBox="1">
            <a:spLocks noChangeArrowheads="1"/>
          </p:cNvSpPr>
          <p:nvPr/>
        </p:nvSpPr>
        <p:spPr bwMode="auto">
          <a:xfrm>
            <a:off x="4357688" y="2514600"/>
            <a:ext cx="4633912"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10000"/>
              </a:spcBef>
              <a:buClr>
                <a:schemeClr val="hlink"/>
              </a:buClr>
              <a:buSzPct val="65000"/>
              <a:buFont typeface="Wingdings" pitchFamily="2" charset="2"/>
              <a:buNone/>
            </a:pPr>
            <a:r>
              <a:rPr lang="en-US" sz="2800" b="1"/>
              <a:t>The attribute is based </a:t>
            </a:r>
          </a:p>
          <a:p>
            <a:pPr eaLnBrk="1" hangingPunct="1">
              <a:spcBef>
                <a:spcPct val="10000"/>
              </a:spcBef>
              <a:buClr>
                <a:schemeClr val="hlink"/>
              </a:buClr>
              <a:buSzPct val="65000"/>
              <a:buFont typeface="Wingdings" pitchFamily="2" charset="2"/>
              <a:buNone/>
            </a:pPr>
            <a:r>
              <a:rPr lang="en-US" sz="2800" b="1"/>
              <a:t>on the sample taken </a:t>
            </a:r>
          </a:p>
          <a:p>
            <a:pPr eaLnBrk="1" hangingPunct="1">
              <a:spcBef>
                <a:spcPct val="10000"/>
              </a:spcBef>
              <a:buClr>
                <a:schemeClr val="hlink"/>
              </a:buClr>
              <a:buSzPct val="65000"/>
              <a:buFont typeface="Wingdings" pitchFamily="2" charset="2"/>
              <a:buNone/>
            </a:pPr>
            <a:r>
              <a:rPr lang="en-US" sz="2800" b="1"/>
              <a:t>and if the sample is not </a:t>
            </a:r>
          </a:p>
          <a:p>
            <a:pPr eaLnBrk="1" hangingPunct="1">
              <a:spcBef>
                <a:spcPct val="10000"/>
              </a:spcBef>
              <a:buClr>
                <a:schemeClr val="hlink"/>
              </a:buClr>
              <a:buSzPct val="65000"/>
              <a:buFont typeface="Wingdings" pitchFamily="2" charset="2"/>
              <a:buNone/>
            </a:pPr>
            <a:r>
              <a:rPr lang="en-US" sz="2800" b="1"/>
              <a:t>a true representative of </a:t>
            </a:r>
          </a:p>
          <a:p>
            <a:pPr eaLnBrk="1" hangingPunct="1">
              <a:spcBef>
                <a:spcPct val="10000"/>
              </a:spcBef>
              <a:buClr>
                <a:schemeClr val="hlink"/>
              </a:buClr>
              <a:buSzPct val="65000"/>
              <a:buFont typeface="Wingdings" pitchFamily="2" charset="2"/>
              <a:buNone/>
            </a:pPr>
            <a:r>
              <a:rPr lang="en-US" sz="2800" b="1"/>
              <a:t>the 'whole' the entire </a:t>
            </a:r>
          </a:p>
          <a:p>
            <a:pPr eaLnBrk="1" hangingPunct="1">
              <a:spcBef>
                <a:spcPct val="10000"/>
              </a:spcBef>
              <a:buClr>
                <a:schemeClr val="hlink"/>
              </a:buClr>
              <a:buSzPct val="65000"/>
              <a:buFont typeface="Wingdings" pitchFamily="2" charset="2"/>
              <a:buNone/>
            </a:pPr>
            <a:r>
              <a:rPr lang="en-US" sz="2800" b="1"/>
              <a:t>process can go astray. </a:t>
            </a:r>
          </a:p>
          <a:p>
            <a:endParaRPr lang="en-US" sz="2800"/>
          </a:p>
        </p:txBody>
      </p:sp>
    </p:spTree>
    <p:extLst>
      <p:ext uri="{BB962C8B-B14F-4D97-AF65-F5344CB8AC3E}">
        <p14:creationId xmlns:p14="http://schemas.microsoft.com/office/powerpoint/2010/main" val="36209880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685800" y="1752600"/>
            <a:ext cx="7824788"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50000"/>
              </a:lnSpc>
            </a:pPr>
            <a:r>
              <a:rPr lang="en-US" sz="3200" b="1"/>
              <a:t>Scientifically a true and ideal sample </a:t>
            </a:r>
          </a:p>
          <a:p>
            <a:pPr eaLnBrk="1" hangingPunct="1">
              <a:lnSpc>
                <a:spcPct val="150000"/>
              </a:lnSpc>
            </a:pPr>
            <a:r>
              <a:rPr lang="en-US" sz="3200" b="1"/>
              <a:t>should consist of appropriate number / </a:t>
            </a:r>
          </a:p>
          <a:p>
            <a:pPr eaLnBrk="1" hangingPunct="1">
              <a:lnSpc>
                <a:spcPct val="150000"/>
              </a:lnSpc>
            </a:pPr>
            <a:r>
              <a:rPr lang="en-US" sz="3200" b="1"/>
              <a:t>quantity from a batch which will reflect </a:t>
            </a:r>
          </a:p>
          <a:p>
            <a:pPr eaLnBrk="1" hangingPunct="1">
              <a:lnSpc>
                <a:spcPct val="150000"/>
              </a:lnSpc>
            </a:pPr>
            <a:r>
              <a:rPr lang="en-US" sz="3200" b="1"/>
              <a:t>the true nature of the entire mass.</a:t>
            </a:r>
            <a:endParaRPr lang="en-US" sz="3200"/>
          </a:p>
        </p:txBody>
      </p:sp>
      <p:sp>
        <p:nvSpPr>
          <p:cNvPr id="38915" name="Rectangle 5"/>
          <p:cNvSpPr>
            <a:spLocks noChangeArrowheads="1"/>
          </p:cNvSpPr>
          <p:nvPr/>
        </p:nvSpPr>
        <p:spPr bwMode="auto">
          <a:xfrm>
            <a:off x="152400" y="152400"/>
            <a:ext cx="8915400" cy="6553200"/>
          </a:xfrm>
          <a:prstGeom prst="rect">
            <a:avLst/>
          </a:prstGeom>
          <a:noFill/>
          <a:ln w="190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Tree>
    <p:extLst>
      <p:ext uri="{BB962C8B-B14F-4D97-AF65-F5344CB8AC3E}">
        <p14:creationId xmlns:p14="http://schemas.microsoft.com/office/powerpoint/2010/main" val="35266271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b="1" dirty="0" smtClean="0">
                <a:solidFill>
                  <a:srgbClr val="FF0000"/>
                </a:solidFill>
                <a:latin typeface="Times New Roman" pitchFamily="18" charset="0"/>
              </a:rPr>
              <a:t>METHOD OF OFFICIAL SAMPLING</a:t>
            </a:r>
            <a:endParaRPr lang="en-US" sz="3600" dirty="0">
              <a:solidFill>
                <a:srgbClr val="FF0000"/>
              </a:solidFill>
            </a:endParaRPr>
          </a:p>
        </p:txBody>
      </p:sp>
      <p:sp>
        <p:nvSpPr>
          <p:cNvPr id="3" name="Content Placeholder 2"/>
          <p:cNvSpPr>
            <a:spLocks noGrp="1"/>
          </p:cNvSpPr>
          <p:nvPr>
            <p:ph idx="1"/>
          </p:nvPr>
        </p:nvSpPr>
        <p:spPr>
          <a:xfrm>
            <a:off x="457200" y="1371600"/>
            <a:ext cx="8686800" cy="5486400"/>
          </a:xfrm>
        </p:spPr>
        <p:txBody>
          <a:bodyPr/>
          <a:lstStyle/>
          <a:p>
            <a:pPr marL="350838" indent="-350838" eaLnBrk="1" hangingPunct="1">
              <a:spcBef>
                <a:spcPct val="15000"/>
              </a:spcBef>
              <a:buClr>
                <a:srgbClr val="993300"/>
              </a:buClr>
              <a:buSzTx/>
              <a:buFontTx/>
              <a:buChar char="•"/>
              <a:defRPr/>
            </a:pPr>
            <a:r>
              <a:rPr lang="en-US" sz="2800" b="1" dirty="0" smtClean="0">
                <a:effectLst/>
              </a:rPr>
              <a:t>It is recommended that gross sample of </a:t>
            </a:r>
          </a:p>
          <a:p>
            <a:pPr marL="350838" indent="-350838" eaLnBrk="1" hangingPunct="1">
              <a:spcBef>
                <a:spcPct val="15000"/>
              </a:spcBef>
              <a:buClr>
                <a:srgbClr val="993300"/>
              </a:buClr>
              <a:buSzTx/>
              <a:buFontTx/>
              <a:buNone/>
              <a:defRPr/>
            </a:pPr>
            <a:r>
              <a:rPr lang="en-US" sz="2800" b="1" dirty="0" smtClean="0">
                <a:effectLst/>
              </a:rPr>
              <a:t>	vegetable drugs in which the component </a:t>
            </a:r>
          </a:p>
          <a:p>
            <a:pPr marL="350838" indent="-350838" eaLnBrk="1" hangingPunct="1">
              <a:spcBef>
                <a:spcPct val="15000"/>
              </a:spcBef>
              <a:buClr>
                <a:srgbClr val="993300"/>
              </a:buClr>
              <a:buSzTx/>
              <a:buFontTx/>
              <a:buNone/>
              <a:defRPr/>
            </a:pPr>
            <a:r>
              <a:rPr lang="en-US" sz="2800" b="1" dirty="0" smtClean="0">
                <a:effectLst/>
              </a:rPr>
              <a:t>	parts are over 1cm in any dimension, be </a:t>
            </a:r>
          </a:p>
          <a:p>
            <a:pPr marL="350838" indent="-350838" eaLnBrk="1" hangingPunct="1">
              <a:spcBef>
                <a:spcPct val="15000"/>
              </a:spcBef>
              <a:buClr>
                <a:srgbClr val="993300"/>
              </a:buClr>
              <a:buSzTx/>
              <a:buFontTx/>
              <a:buNone/>
              <a:defRPr/>
            </a:pPr>
            <a:r>
              <a:rPr lang="en-US" sz="2800" b="1" dirty="0" smtClean="0">
                <a:effectLst/>
              </a:rPr>
              <a:t>	taken by hand.</a:t>
            </a:r>
          </a:p>
          <a:p>
            <a:pPr marL="350838" indent="-350838" eaLnBrk="1" hangingPunct="1">
              <a:spcBef>
                <a:spcPct val="15000"/>
              </a:spcBef>
              <a:buClr>
                <a:srgbClr val="993300"/>
              </a:buClr>
              <a:buSzTx/>
              <a:buFontTx/>
              <a:buChar char="•"/>
              <a:defRPr/>
            </a:pPr>
            <a:endParaRPr lang="en-US" sz="2800" b="1" dirty="0" smtClean="0">
              <a:effectLst/>
            </a:endParaRPr>
          </a:p>
          <a:p>
            <a:pPr marL="350838" indent="-350838" eaLnBrk="1" hangingPunct="1">
              <a:spcBef>
                <a:spcPct val="15000"/>
              </a:spcBef>
              <a:buClr>
                <a:srgbClr val="993300"/>
              </a:buClr>
              <a:buSzTx/>
              <a:buFontTx/>
              <a:buChar char="•"/>
              <a:defRPr/>
            </a:pPr>
            <a:r>
              <a:rPr lang="en-US" sz="2800" b="1" dirty="0" smtClean="0">
                <a:effectLst/>
              </a:rPr>
              <a:t>When total weight of drug to be sampled is</a:t>
            </a:r>
          </a:p>
          <a:p>
            <a:pPr marL="350838" indent="-350838" eaLnBrk="1" hangingPunct="1">
              <a:spcBef>
                <a:spcPct val="15000"/>
              </a:spcBef>
              <a:buClr>
                <a:srgbClr val="993300"/>
              </a:buClr>
              <a:buSzTx/>
              <a:buFontTx/>
              <a:buNone/>
              <a:defRPr/>
            </a:pPr>
            <a:r>
              <a:rPr lang="en-US" sz="2800" b="1" dirty="0" smtClean="0">
                <a:effectLst/>
              </a:rPr>
              <a:t>	less than 100 kg and more than 1 cm, at least </a:t>
            </a:r>
          </a:p>
          <a:p>
            <a:pPr marL="350838" indent="-350838" eaLnBrk="1" hangingPunct="1">
              <a:spcBef>
                <a:spcPct val="15000"/>
              </a:spcBef>
              <a:buClr>
                <a:srgbClr val="993300"/>
              </a:buClr>
              <a:buSzTx/>
              <a:buFontTx/>
              <a:buNone/>
              <a:defRPr/>
            </a:pPr>
            <a:r>
              <a:rPr lang="en-US" sz="2800" b="1" dirty="0" smtClean="0">
                <a:effectLst/>
              </a:rPr>
              <a:t>	500g constitutes an Official Sample, and shall </a:t>
            </a:r>
          </a:p>
          <a:p>
            <a:pPr marL="350838" indent="-350838" eaLnBrk="1" hangingPunct="1">
              <a:spcBef>
                <a:spcPct val="15000"/>
              </a:spcBef>
              <a:buClr>
                <a:srgbClr val="993300"/>
              </a:buClr>
              <a:buSzTx/>
              <a:buFontTx/>
              <a:buNone/>
              <a:defRPr/>
            </a:pPr>
            <a:r>
              <a:rPr lang="en-US" sz="2800" b="1" dirty="0" smtClean="0">
                <a:effectLst/>
              </a:rPr>
              <a:t>	be taken from different parts of container or </a:t>
            </a:r>
          </a:p>
          <a:p>
            <a:pPr marL="350838" indent="-350838" eaLnBrk="1" hangingPunct="1">
              <a:spcBef>
                <a:spcPct val="15000"/>
              </a:spcBef>
              <a:buClr>
                <a:srgbClr val="993300"/>
              </a:buClr>
              <a:buSzTx/>
              <a:buFontTx/>
              <a:buNone/>
              <a:defRPr/>
            </a:pPr>
            <a:r>
              <a:rPr lang="en-US" sz="2800" b="1" dirty="0" smtClean="0">
                <a:effectLst/>
              </a:rPr>
              <a:t>	containers. If less than 1 cm – 250 g.</a:t>
            </a:r>
            <a:endParaRPr lang="en-AU" sz="2800" b="1" dirty="0" smtClean="0">
              <a:effectLst/>
            </a:endParaRPr>
          </a:p>
          <a:p>
            <a:pPr>
              <a:defRPr/>
            </a:pPr>
            <a:endParaRPr lang="en-US" sz="2400" dirty="0"/>
          </a:p>
        </p:txBody>
      </p:sp>
    </p:spTree>
    <p:extLst>
      <p:ext uri="{BB962C8B-B14F-4D97-AF65-F5344CB8AC3E}">
        <p14:creationId xmlns:p14="http://schemas.microsoft.com/office/powerpoint/2010/main" val="33506302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304800" y="533400"/>
            <a:ext cx="8915400" cy="6096000"/>
          </a:xfrm>
        </p:spPr>
        <p:txBody>
          <a:bodyPr/>
          <a:lstStyle/>
          <a:p>
            <a:pPr marL="812800" indent="-346075" eaLnBrk="1" hangingPunct="1">
              <a:lnSpc>
                <a:spcPct val="110000"/>
              </a:lnSpc>
              <a:spcBef>
                <a:spcPct val="10000"/>
              </a:spcBef>
              <a:buClr>
                <a:srgbClr val="993300"/>
              </a:buClr>
              <a:buSzTx/>
              <a:buFontTx/>
              <a:buChar char="•"/>
            </a:pPr>
            <a:r>
              <a:rPr lang="en-US" sz="2800" b="1" smtClean="0">
                <a:effectLst/>
              </a:rPr>
              <a:t>When total weight of drug to be sampled is in excess of 100 kg and more than 1 cm, several samples shall be taken by means of a sampler that removes a core from top to the bottom of the container, and mixed and quartered, two of the diagonal quarters being rejected, and the remaining two quarters being combined and carefully mixed and again subjected to a quartering process in the same manner until two of the quarters weigh not less than 500 g which later quarters shall constitute an Official Sample. If less than 1 cm – 250 g.</a:t>
            </a:r>
            <a:endParaRPr lang="en-AU" sz="2800" b="1" smtClean="0">
              <a:effectLst/>
            </a:endParaRPr>
          </a:p>
        </p:txBody>
      </p:sp>
      <p:sp>
        <p:nvSpPr>
          <p:cNvPr id="40963" name="Rectangle 4"/>
          <p:cNvSpPr>
            <a:spLocks noChangeArrowheads="1"/>
          </p:cNvSpPr>
          <p:nvPr/>
        </p:nvSpPr>
        <p:spPr bwMode="auto">
          <a:xfrm>
            <a:off x="152400" y="152400"/>
            <a:ext cx="8915400" cy="6553200"/>
          </a:xfrm>
          <a:prstGeom prst="rect">
            <a:avLst/>
          </a:prstGeom>
          <a:noFill/>
          <a:ln w="190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Tree>
    <p:extLst>
      <p:ext uri="{BB962C8B-B14F-4D97-AF65-F5344CB8AC3E}">
        <p14:creationId xmlns:p14="http://schemas.microsoft.com/office/powerpoint/2010/main" val="521060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smtClean="0">
                <a:solidFill>
                  <a:srgbClr val="CC6600"/>
                </a:solidFill>
              </a:rPr>
              <a:t>OBJECTIVES OF QUALITY CONTROL</a:t>
            </a:r>
            <a:endParaRPr lang="en-US" b="1" dirty="0">
              <a:solidFill>
                <a:srgbClr val="CC6600"/>
              </a:solidFill>
            </a:endParaRPr>
          </a:p>
        </p:txBody>
      </p:sp>
      <p:sp>
        <p:nvSpPr>
          <p:cNvPr id="3" name="Content Placeholder 2"/>
          <p:cNvSpPr>
            <a:spLocks noGrp="1"/>
          </p:cNvSpPr>
          <p:nvPr>
            <p:ph idx="1"/>
          </p:nvPr>
        </p:nvSpPr>
        <p:spPr/>
        <p:txBody>
          <a:bodyPr/>
          <a:lstStyle/>
          <a:p>
            <a:pPr>
              <a:defRPr/>
            </a:pPr>
            <a:r>
              <a:rPr lang="en-US" b="1" dirty="0" smtClean="0"/>
              <a:t>The finished product must comply with quality specifications in H.P.I</a:t>
            </a:r>
          </a:p>
          <a:p>
            <a:pPr>
              <a:defRPr/>
            </a:pPr>
            <a:r>
              <a:rPr lang="en-US" b="1" dirty="0" smtClean="0"/>
              <a:t>Contain correct ingredients in the correct proportions</a:t>
            </a:r>
          </a:p>
          <a:p>
            <a:pPr>
              <a:defRPr/>
            </a:pPr>
            <a:r>
              <a:rPr lang="en-US" b="1" dirty="0" smtClean="0"/>
              <a:t>Is of the required purity</a:t>
            </a:r>
          </a:p>
          <a:p>
            <a:pPr algn="just">
              <a:defRPr/>
            </a:pPr>
            <a:r>
              <a:rPr lang="en-US" b="1" dirty="0" smtClean="0"/>
              <a:t>Has been correctly manufactured as specified in different pharmacopoeias</a:t>
            </a:r>
            <a:endParaRPr lang="en-US" b="1" dirty="0"/>
          </a:p>
        </p:txBody>
      </p:sp>
    </p:spTree>
    <p:extLst>
      <p:ext uri="{BB962C8B-B14F-4D97-AF65-F5344CB8AC3E}">
        <p14:creationId xmlns:p14="http://schemas.microsoft.com/office/powerpoint/2010/main" val="25592328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762000" y="1143000"/>
            <a:ext cx="7467600" cy="4572000"/>
          </a:xfrm>
        </p:spPr>
        <p:txBody>
          <a:bodyPr/>
          <a:lstStyle/>
          <a:p>
            <a:pPr marL="407988" indent="-407988" eaLnBrk="1" hangingPunct="1">
              <a:buClr>
                <a:srgbClr val="993300"/>
              </a:buClr>
              <a:buSzTx/>
              <a:buFontTx/>
              <a:buChar char="•"/>
            </a:pPr>
            <a:r>
              <a:rPr lang="en-US" sz="3000" b="1" smtClean="0">
                <a:effectLst/>
              </a:rPr>
              <a:t>When the total weight of the drug </a:t>
            </a:r>
          </a:p>
          <a:p>
            <a:pPr marL="407988" indent="-407988" eaLnBrk="1" hangingPunct="1">
              <a:buClr>
                <a:srgbClr val="FFCC00"/>
              </a:buClr>
              <a:buFont typeface="Wingdings" pitchFamily="2" charset="2"/>
              <a:buNone/>
            </a:pPr>
            <a:r>
              <a:rPr lang="en-US" sz="3000" b="1" smtClean="0">
                <a:effectLst/>
              </a:rPr>
              <a:t>	to be sampled is less than 10 kg, </a:t>
            </a:r>
          </a:p>
          <a:p>
            <a:pPr marL="407988" indent="-407988" eaLnBrk="1" hangingPunct="1">
              <a:buClr>
                <a:srgbClr val="FFCC00"/>
              </a:buClr>
              <a:buFont typeface="Wingdings" pitchFamily="2" charset="2"/>
              <a:buNone/>
            </a:pPr>
            <a:r>
              <a:rPr lang="en-US" sz="3000" b="1" smtClean="0">
                <a:effectLst/>
              </a:rPr>
              <a:t>	it is recommended that the above </a:t>
            </a:r>
          </a:p>
          <a:p>
            <a:pPr marL="407988" indent="-407988" eaLnBrk="1" hangingPunct="1">
              <a:buClr>
                <a:srgbClr val="FFCC00"/>
              </a:buClr>
              <a:buFont typeface="Wingdings" pitchFamily="2" charset="2"/>
              <a:buNone/>
            </a:pPr>
            <a:r>
              <a:rPr lang="en-US" sz="3000" b="1" smtClean="0">
                <a:effectLst/>
              </a:rPr>
              <a:t>	described method be followed, </a:t>
            </a:r>
          </a:p>
          <a:p>
            <a:pPr marL="407988" indent="-407988" eaLnBrk="1" hangingPunct="1">
              <a:buClr>
                <a:srgbClr val="FFCC00"/>
              </a:buClr>
              <a:buFont typeface="Wingdings" pitchFamily="2" charset="2"/>
              <a:buNone/>
            </a:pPr>
            <a:r>
              <a:rPr lang="en-US" sz="3000" b="1" smtClean="0">
                <a:effectLst/>
              </a:rPr>
              <a:t>	but that somewhat smaller quantities </a:t>
            </a:r>
          </a:p>
          <a:p>
            <a:pPr marL="407988" indent="-407988" eaLnBrk="1" hangingPunct="1">
              <a:buClr>
                <a:srgbClr val="FFCC00"/>
              </a:buClr>
              <a:buFont typeface="Wingdings" pitchFamily="2" charset="2"/>
              <a:buNone/>
            </a:pPr>
            <a:r>
              <a:rPr lang="en-US" sz="3000" b="1" smtClean="0">
                <a:effectLst/>
              </a:rPr>
              <a:t>	be withdrawn and in no case shall </a:t>
            </a:r>
          </a:p>
          <a:p>
            <a:pPr marL="407988" indent="-407988" eaLnBrk="1" hangingPunct="1">
              <a:buClr>
                <a:srgbClr val="FFCC00"/>
              </a:buClr>
              <a:buFont typeface="Wingdings" pitchFamily="2" charset="2"/>
              <a:buNone/>
            </a:pPr>
            <a:r>
              <a:rPr lang="en-US" sz="3000" b="1" smtClean="0">
                <a:effectLst/>
              </a:rPr>
              <a:t>	the final Official Sample weigh less </a:t>
            </a:r>
          </a:p>
          <a:p>
            <a:pPr marL="407988" indent="-407988" eaLnBrk="1" hangingPunct="1">
              <a:buClr>
                <a:srgbClr val="FFCC00"/>
              </a:buClr>
              <a:buFont typeface="Wingdings" pitchFamily="2" charset="2"/>
              <a:buNone/>
            </a:pPr>
            <a:r>
              <a:rPr lang="en-US" sz="3000" b="1" smtClean="0">
                <a:effectLst/>
              </a:rPr>
              <a:t>	than 125 g.</a:t>
            </a:r>
            <a:endParaRPr lang="en-AU" sz="3000" b="1" smtClean="0">
              <a:effectLst/>
            </a:endParaRPr>
          </a:p>
        </p:txBody>
      </p:sp>
      <p:sp>
        <p:nvSpPr>
          <p:cNvPr id="41987" name="Rectangle 4"/>
          <p:cNvSpPr>
            <a:spLocks noChangeArrowheads="1"/>
          </p:cNvSpPr>
          <p:nvPr/>
        </p:nvSpPr>
        <p:spPr bwMode="auto">
          <a:xfrm>
            <a:off x="152400" y="152400"/>
            <a:ext cx="8915400" cy="6553200"/>
          </a:xfrm>
          <a:prstGeom prst="rect">
            <a:avLst/>
          </a:prstGeom>
          <a:noFill/>
          <a:ln w="190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Tree>
    <p:extLst>
      <p:ext uri="{BB962C8B-B14F-4D97-AF65-F5344CB8AC3E}">
        <p14:creationId xmlns:p14="http://schemas.microsoft.com/office/powerpoint/2010/main" val="140709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r>
              <a:rPr lang="en-US" b="1" dirty="0" smtClean="0"/>
              <a:t>Is enclosed in a proper container</a:t>
            </a:r>
          </a:p>
          <a:p>
            <a:pPr>
              <a:defRPr/>
            </a:pPr>
            <a:r>
              <a:rPr lang="en-US" b="1" dirty="0" smtClean="0"/>
              <a:t>Bears the correct label</a:t>
            </a:r>
          </a:p>
          <a:p>
            <a:pPr algn="just">
              <a:defRPr/>
            </a:pPr>
            <a:r>
              <a:rPr lang="en-US" b="1" dirty="0" smtClean="0"/>
              <a:t>Is properly stored so that its quality is maintained </a:t>
            </a:r>
            <a:endParaRPr lang="en-US" b="1" dirty="0"/>
          </a:p>
        </p:txBody>
      </p:sp>
    </p:spTree>
    <p:extLst>
      <p:ext uri="{BB962C8B-B14F-4D97-AF65-F5344CB8AC3E}">
        <p14:creationId xmlns:p14="http://schemas.microsoft.com/office/powerpoint/2010/main" val="96449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dirty="0" smtClean="0">
                <a:solidFill>
                  <a:srgbClr val="993300"/>
                </a:solidFill>
              </a:rPr>
              <a:t>STANDARDISATION</a:t>
            </a:r>
          </a:p>
        </p:txBody>
      </p:sp>
      <p:sp>
        <p:nvSpPr>
          <p:cNvPr id="3" name="Content Placeholder 2"/>
          <p:cNvSpPr>
            <a:spLocks noGrp="1"/>
          </p:cNvSpPr>
          <p:nvPr>
            <p:ph idx="1"/>
          </p:nvPr>
        </p:nvSpPr>
        <p:spPr>
          <a:xfrm>
            <a:off x="0" y="1524000"/>
            <a:ext cx="9144000" cy="5334000"/>
          </a:xfrm>
        </p:spPr>
        <p:txBody>
          <a:bodyPr/>
          <a:lstStyle/>
          <a:p>
            <a:pPr lvl="1" algn="just" eaLnBrk="1" hangingPunct="1">
              <a:buFont typeface="Wingdings" pitchFamily="2" charset="2"/>
              <a:buNone/>
              <a:defRPr/>
            </a:pPr>
            <a:r>
              <a:rPr lang="en-US" b="1" dirty="0" smtClean="0"/>
              <a:t>Is the process of selecting or making the drug and medicine in uniform standards as mentioned in the Homoeopathic pharmacopoeia. </a:t>
            </a:r>
            <a:r>
              <a:rPr lang="en-US" b="1" dirty="0" err="1" smtClean="0"/>
              <a:t>Standardisation</a:t>
            </a:r>
            <a:r>
              <a:rPr lang="en-US" b="1" dirty="0" smtClean="0"/>
              <a:t> is done for</a:t>
            </a:r>
          </a:p>
          <a:p>
            <a:pPr lvl="1" algn="just" eaLnBrk="1" hangingPunct="1">
              <a:buFont typeface="Wingdings" pitchFamily="2" charset="2"/>
              <a:buNone/>
              <a:defRPr/>
            </a:pPr>
            <a:r>
              <a:rPr lang="en-US" b="1" dirty="0" smtClean="0"/>
              <a:t>1)Finished products like mother tinctures, </a:t>
            </a:r>
            <a:r>
              <a:rPr lang="en-US" b="1" dirty="0" err="1" smtClean="0"/>
              <a:t>triturations</a:t>
            </a:r>
            <a:r>
              <a:rPr lang="en-US" b="1" dirty="0" smtClean="0"/>
              <a:t> and dilutions</a:t>
            </a:r>
          </a:p>
          <a:p>
            <a:pPr lvl="1" algn="just" eaLnBrk="1" hangingPunct="1">
              <a:buFont typeface="Wingdings" pitchFamily="2" charset="2"/>
              <a:buNone/>
              <a:defRPr/>
            </a:pPr>
            <a:r>
              <a:rPr lang="en-US" b="1" dirty="0" smtClean="0"/>
              <a:t>2)Raw materials like plant, animal and chemical sources</a:t>
            </a:r>
          </a:p>
          <a:p>
            <a:pPr lvl="1" algn="just" eaLnBrk="1" hangingPunct="1">
              <a:buFont typeface="Wingdings" pitchFamily="2" charset="2"/>
              <a:buNone/>
              <a:defRPr/>
            </a:pPr>
            <a:r>
              <a:rPr lang="en-US" b="1" dirty="0" smtClean="0"/>
              <a:t>3)Vehicles</a:t>
            </a:r>
          </a:p>
          <a:p>
            <a:pPr lvl="1" algn="just" eaLnBrk="1" hangingPunct="1">
              <a:buFont typeface="Wingdings" pitchFamily="2" charset="2"/>
              <a:buNone/>
              <a:defRPr/>
            </a:pPr>
            <a:r>
              <a:rPr lang="en-US" b="1" dirty="0" smtClean="0"/>
              <a:t>4)Packing and labeling materials</a:t>
            </a:r>
            <a:endParaRPr lang="en-US" b="1" dirty="0"/>
          </a:p>
        </p:txBody>
      </p:sp>
    </p:spTree>
    <p:extLst>
      <p:ext uri="{BB962C8B-B14F-4D97-AF65-F5344CB8AC3E}">
        <p14:creationId xmlns:p14="http://schemas.microsoft.com/office/powerpoint/2010/main" val="2632895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back37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025"/>
            <a:ext cx="9144000" cy="678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idx="1"/>
          </p:nvPr>
        </p:nvSpPr>
        <p:spPr>
          <a:xfrm>
            <a:off x="533400" y="762000"/>
            <a:ext cx="7696200" cy="4876800"/>
          </a:xfrm>
        </p:spPr>
        <p:txBody>
          <a:bodyPr/>
          <a:lstStyle/>
          <a:p>
            <a:pPr eaLnBrk="1" hangingPunct="1">
              <a:buFont typeface="Wingdings" pitchFamily="2" charset="2"/>
              <a:buNone/>
            </a:pPr>
            <a:r>
              <a:rPr lang="en-US" sz="2800" b="1" smtClean="0">
                <a:solidFill>
                  <a:srgbClr val="993300"/>
                </a:solidFill>
                <a:effectLst/>
              </a:rPr>
              <a:t>Quality Control includes analytical </a:t>
            </a:r>
          </a:p>
          <a:p>
            <a:pPr eaLnBrk="1" hangingPunct="1">
              <a:buFont typeface="Wingdings" pitchFamily="2" charset="2"/>
              <a:buNone/>
            </a:pPr>
            <a:r>
              <a:rPr lang="en-US" sz="2800" b="1" smtClean="0">
                <a:solidFill>
                  <a:srgbClr val="993300"/>
                </a:solidFill>
                <a:effectLst/>
              </a:rPr>
              <a:t>testing of finished product</a:t>
            </a:r>
            <a:r>
              <a:rPr lang="en-US" sz="2800" b="1" smtClean="0">
                <a:effectLst/>
              </a:rPr>
              <a:t> and also </a:t>
            </a:r>
          </a:p>
          <a:p>
            <a:pPr eaLnBrk="1" hangingPunct="1">
              <a:buFont typeface="Wingdings" pitchFamily="2" charset="2"/>
              <a:buNone/>
            </a:pPr>
            <a:r>
              <a:rPr lang="en-US" sz="2800" b="1" smtClean="0">
                <a:effectLst/>
              </a:rPr>
              <a:t>assessment of all operations beginning </a:t>
            </a:r>
          </a:p>
          <a:p>
            <a:pPr eaLnBrk="1" hangingPunct="1">
              <a:buFont typeface="Wingdings" pitchFamily="2" charset="2"/>
              <a:buNone/>
            </a:pPr>
            <a:r>
              <a:rPr lang="en-US" sz="2800" b="1" smtClean="0">
                <a:effectLst/>
              </a:rPr>
              <a:t>with receipt of raw materials and </a:t>
            </a:r>
          </a:p>
          <a:p>
            <a:pPr eaLnBrk="1" hangingPunct="1">
              <a:buFont typeface="Wingdings" pitchFamily="2" charset="2"/>
              <a:buNone/>
            </a:pPr>
            <a:r>
              <a:rPr lang="en-US" sz="2800" b="1" smtClean="0">
                <a:effectLst/>
              </a:rPr>
              <a:t>continuing throughout the production </a:t>
            </a:r>
          </a:p>
          <a:p>
            <a:pPr eaLnBrk="1" hangingPunct="1">
              <a:buFont typeface="Wingdings" pitchFamily="2" charset="2"/>
              <a:buNone/>
            </a:pPr>
            <a:r>
              <a:rPr lang="en-US" sz="2800" b="1" smtClean="0">
                <a:effectLst/>
              </a:rPr>
              <a:t>and packaging operations, finished </a:t>
            </a:r>
          </a:p>
          <a:p>
            <a:pPr eaLnBrk="1" hangingPunct="1">
              <a:buFont typeface="Wingdings" pitchFamily="2" charset="2"/>
              <a:buNone/>
            </a:pPr>
            <a:r>
              <a:rPr lang="en-US" sz="2800" b="1" smtClean="0">
                <a:effectLst/>
              </a:rPr>
              <a:t>product testing, documentation, </a:t>
            </a:r>
          </a:p>
          <a:p>
            <a:pPr eaLnBrk="1" hangingPunct="1">
              <a:buFont typeface="Wingdings" pitchFamily="2" charset="2"/>
              <a:buNone/>
            </a:pPr>
            <a:r>
              <a:rPr lang="en-US" sz="2800" b="1" smtClean="0">
                <a:effectLst/>
              </a:rPr>
              <a:t>surveillance and distribution. </a:t>
            </a:r>
            <a:endParaRPr lang="en-AU" sz="2800" b="1" smtClean="0">
              <a:effectLst/>
            </a:endParaRPr>
          </a:p>
        </p:txBody>
      </p:sp>
      <p:sp>
        <p:nvSpPr>
          <p:cNvPr id="8196" name="Rectangle 4"/>
          <p:cNvSpPr>
            <a:spLocks noChangeArrowheads="1"/>
          </p:cNvSpPr>
          <p:nvPr/>
        </p:nvSpPr>
        <p:spPr bwMode="auto">
          <a:xfrm>
            <a:off x="152400" y="152400"/>
            <a:ext cx="8915400" cy="6553200"/>
          </a:xfrm>
          <a:prstGeom prst="rect">
            <a:avLst/>
          </a:prstGeom>
          <a:noFill/>
          <a:ln w="190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Tree>
    <p:extLst>
      <p:ext uri="{BB962C8B-B14F-4D97-AF65-F5344CB8AC3E}">
        <p14:creationId xmlns:p14="http://schemas.microsoft.com/office/powerpoint/2010/main" val="3901009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smtClean="0">
                <a:solidFill>
                  <a:srgbClr val="FFFFFF"/>
                </a:solidFill>
                <a:latin typeface="Times New Roman" pitchFamily="18" charset="0"/>
              </a:rPr>
              <a:t> </a:t>
            </a:r>
            <a:r>
              <a:rPr lang="en-US" sz="3600" b="1" dirty="0" smtClean="0">
                <a:solidFill>
                  <a:srgbClr val="FF0000"/>
                </a:solidFill>
                <a:latin typeface="Times New Roman" pitchFamily="18" charset="0"/>
              </a:rPr>
              <a:t>STANDARDIZATION OF </a:t>
            </a:r>
            <a:br>
              <a:rPr lang="en-US" sz="3600" b="1" dirty="0" smtClean="0">
                <a:solidFill>
                  <a:srgbClr val="FF0000"/>
                </a:solidFill>
                <a:latin typeface="Times New Roman" pitchFamily="18" charset="0"/>
              </a:rPr>
            </a:br>
            <a:r>
              <a:rPr lang="en-US" sz="3600" b="1" dirty="0" smtClean="0">
                <a:solidFill>
                  <a:srgbClr val="FF0000"/>
                </a:solidFill>
                <a:latin typeface="Times New Roman" pitchFamily="18" charset="0"/>
              </a:rPr>
              <a:t>   HOMOEOPATHIC PRODUCTS</a:t>
            </a:r>
            <a:endParaRPr lang="en-US" sz="3600" dirty="0">
              <a:solidFill>
                <a:srgbClr val="FF0000"/>
              </a:solidFill>
            </a:endParaRPr>
          </a:p>
        </p:txBody>
      </p:sp>
      <p:sp>
        <p:nvSpPr>
          <p:cNvPr id="3" name="Content Placeholder 2"/>
          <p:cNvSpPr>
            <a:spLocks noGrp="1"/>
          </p:cNvSpPr>
          <p:nvPr>
            <p:ph idx="1"/>
          </p:nvPr>
        </p:nvSpPr>
        <p:spPr>
          <a:xfrm>
            <a:off x="457200" y="1981200"/>
            <a:ext cx="8686800" cy="4876800"/>
          </a:xfrm>
        </p:spPr>
        <p:txBody>
          <a:bodyPr/>
          <a:lstStyle/>
          <a:p>
            <a:pPr eaLnBrk="1" hangingPunct="1">
              <a:buFont typeface="Wingdings" pitchFamily="2" charset="2"/>
              <a:buNone/>
              <a:defRPr/>
            </a:pPr>
            <a:r>
              <a:rPr lang="en-US" sz="2800" b="1" dirty="0" smtClean="0">
                <a:effectLst/>
              </a:rPr>
              <a:t>In India, Drugs and Cosmetics Act 1940 </a:t>
            </a:r>
          </a:p>
          <a:p>
            <a:pPr eaLnBrk="1" hangingPunct="1">
              <a:buFont typeface="Wingdings" pitchFamily="2" charset="2"/>
              <a:buNone/>
              <a:defRPr/>
            </a:pPr>
            <a:r>
              <a:rPr lang="en-US" sz="2800" b="1" dirty="0" smtClean="0">
                <a:effectLst/>
              </a:rPr>
              <a:t>controls quality of homoeopathic </a:t>
            </a:r>
          </a:p>
          <a:p>
            <a:pPr eaLnBrk="1" hangingPunct="1">
              <a:buFont typeface="Wingdings" pitchFamily="2" charset="2"/>
              <a:buNone/>
              <a:defRPr/>
            </a:pPr>
            <a:r>
              <a:rPr lang="en-US" sz="2800" b="1" dirty="0" smtClean="0">
                <a:effectLst/>
              </a:rPr>
              <a:t>medicines. </a:t>
            </a:r>
          </a:p>
          <a:p>
            <a:pPr eaLnBrk="1" hangingPunct="1">
              <a:buFont typeface="Wingdings" pitchFamily="2" charset="2"/>
              <a:buNone/>
              <a:defRPr/>
            </a:pPr>
            <a:r>
              <a:rPr lang="en-US" sz="2800" b="1" dirty="0" smtClean="0">
                <a:solidFill>
                  <a:srgbClr val="993300"/>
                </a:solidFill>
                <a:effectLst/>
              </a:rPr>
              <a:t>The Homoeopathic Pharmacopoeia </a:t>
            </a:r>
          </a:p>
          <a:p>
            <a:pPr eaLnBrk="1" hangingPunct="1">
              <a:buFont typeface="Wingdings" pitchFamily="2" charset="2"/>
              <a:buNone/>
              <a:defRPr/>
            </a:pPr>
            <a:r>
              <a:rPr lang="en-US" sz="2800" b="1" dirty="0" smtClean="0">
                <a:solidFill>
                  <a:srgbClr val="993300"/>
                </a:solidFill>
                <a:effectLst/>
              </a:rPr>
              <a:t>Laboratory (HPL)</a:t>
            </a:r>
            <a:r>
              <a:rPr lang="en-US" sz="2800" b="1" dirty="0" smtClean="0">
                <a:effectLst/>
              </a:rPr>
              <a:t> was established in 1975 </a:t>
            </a:r>
          </a:p>
          <a:p>
            <a:pPr eaLnBrk="1" hangingPunct="1">
              <a:buFont typeface="Wingdings" pitchFamily="2" charset="2"/>
              <a:buNone/>
              <a:defRPr/>
            </a:pPr>
            <a:r>
              <a:rPr lang="en-US" sz="2800" b="1" dirty="0" smtClean="0">
                <a:effectLst/>
              </a:rPr>
              <a:t>under the Ministry of Health and Family </a:t>
            </a:r>
          </a:p>
          <a:p>
            <a:pPr eaLnBrk="1" hangingPunct="1">
              <a:buFont typeface="Wingdings" pitchFamily="2" charset="2"/>
              <a:buNone/>
              <a:defRPr/>
            </a:pPr>
            <a:r>
              <a:rPr lang="en-US" sz="2800" b="1" dirty="0" smtClean="0">
                <a:effectLst/>
              </a:rPr>
              <a:t>Welfare, Government of India as a quality </a:t>
            </a:r>
          </a:p>
          <a:p>
            <a:pPr algn="just" eaLnBrk="1" hangingPunct="1">
              <a:buFont typeface="Wingdings" pitchFamily="2" charset="2"/>
              <a:buNone/>
              <a:defRPr/>
            </a:pPr>
            <a:r>
              <a:rPr lang="en-US" sz="2800" b="1" dirty="0" smtClean="0">
                <a:effectLst/>
              </a:rPr>
              <a:t>monitoring apex body. Main function is to set  standards and drug testing at national level</a:t>
            </a:r>
          </a:p>
          <a:p>
            <a:pPr>
              <a:defRPr/>
            </a:pPr>
            <a:endParaRPr lang="en-US" dirty="0"/>
          </a:p>
        </p:txBody>
      </p:sp>
    </p:spTree>
    <p:extLst>
      <p:ext uri="{BB962C8B-B14F-4D97-AF65-F5344CB8AC3E}">
        <p14:creationId xmlns:p14="http://schemas.microsoft.com/office/powerpoint/2010/main" val="2170466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762000" y="1066800"/>
            <a:ext cx="7543800" cy="4724400"/>
          </a:xfrm>
        </p:spPr>
        <p:txBody>
          <a:bodyPr/>
          <a:lstStyle/>
          <a:p>
            <a:pPr eaLnBrk="1" hangingPunct="1">
              <a:lnSpc>
                <a:spcPct val="120000"/>
              </a:lnSpc>
              <a:buFont typeface="Wingdings" pitchFamily="2" charset="2"/>
              <a:buNone/>
            </a:pPr>
            <a:r>
              <a:rPr lang="en-US" sz="3000" b="1" smtClean="0">
                <a:effectLst/>
              </a:rPr>
              <a:t>Worked out standards are released in</a:t>
            </a:r>
          </a:p>
          <a:p>
            <a:pPr eaLnBrk="1" hangingPunct="1">
              <a:lnSpc>
                <a:spcPct val="120000"/>
              </a:lnSpc>
              <a:buFont typeface="Wingdings" pitchFamily="2" charset="2"/>
              <a:buNone/>
            </a:pPr>
            <a:r>
              <a:rPr lang="en-US" sz="3000" b="1" smtClean="0">
                <a:effectLst/>
              </a:rPr>
              <a:t>form of </a:t>
            </a:r>
            <a:r>
              <a:rPr lang="en-US" sz="3000" b="1" smtClean="0">
                <a:solidFill>
                  <a:srgbClr val="993300"/>
                </a:solidFill>
                <a:effectLst/>
              </a:rPr>
              <a:t>Homoeopathic Pharmacopoeia </a:t>
            </a:r>
          </a:p>
          <a:p>
            <a:pPr eaLnBrk="1" hangingPunct="1">
              <a:lnSpc>
                <a:spcPct val="120000"/>
              </a:lnSpc>
              <a:buFont typeface="Wingdings" pitchFamily="2" charset="2"/>
              <a:buNone/>
            </a:pPr>
            <a:r>
              <a:rPr lang="en-US" sz="3000" b="1" smtClean="0">
                <a:solidFill>
                  <a:srgbClr val="993300"/>
                </a:solidFill>
                <a:effectLst/>
              </a:rPr>
              <a:t>of India (HPI). </a:t>
            </a:r>
            <a:endParaRPr lang="en-AU" sz="3000" b="1" smtClean="0">
              <a:solidFill>
                <a:srgbClr val="993300"/>
              </a:solidFill>
              <a:effectLst/>
            </a:endParaRPr>
          </a:p>
          <a:p>
            <a:pPr eaLnBrk="1" hangingPunct="1">
              <a:lnSpc>
                <a:spcPct val="120000"/>
              </a:lnSpc>
              <a:buFont typeface="Wingdings" pitchFamily="2" charset="2"/>
              <a:buNone/>
            </a:pPr>
            <a:endParaRPr lang="en-US" sz="2000" b="1" smtClean="0">
              <a:solidFill>
                <a:srgbClr val="993300"/>
              </a:solidFill>
              <a:effectLst/>
            </a:endParaRPr>
          </a:p>
          <a:p>
            <a:pPr eaLnBrk="1" hangingPunct="1">
              <a:lnSpc>
                <a:spcPct val="120000"/>
              </a:lnSpc>
              <a:buFont typeface="Wingdings" pitchFamily="2" charset="2"/>
              <a:buNone/>
            </a:pPr>
            <a:r>
              <a:rPr lang="en-US" sz="3000" b="1" smtClean="0">
                <a:effectLst/>
              </a:rPr>
              <a:t>The problems of quality control with </a:t>
            </a:r>
          </a:p>
          <a:p>
            <a:pPr eaLnBrk="1" hangingPunct="1">
              <a:lnSpc>
                <a:spcPct val="120000"/>
              </a:lnSpc>
              <a:buFont typeface="Wingdings" pitchFamily="2" charset="2"/>
              <a:buNone/>
            </a:pPr>
            <a:r>
              <a:rPr lang="en-US" sz="3000" b="1" smtClean="0">
                <a:effectLst/>
              </a:rPr>
              <a:t>homoeopathic potencies serve one of </a:t>
            </a:r>
          </a:p>
          <a:p>
            <a:pPr eaLnBrk="1" hangingPunct="1">
              <a:lnSpc>
                <a:spcPct val="120000"/>
              </a:lnSpc>
              <a:buFont typeface="Wingdings" pitchFamily="2" charset="2"/>
              <a:buNone/>
            </a:pPr>
            <a:r>
              <a:rPr lang="en-US" sz="3000" b="1" smtClean="0">
                <a:effectLst/>
              </a:rPr>
              <a:t>the areas of greatest challenge. </a:t>
            </a:r>
          </a:p>
        </p:txBody>
      </p:sp>
      <p:sp>
        <p:nvSpPr>
          <p:cNvPr id="10243" name="Rectangle 4"/>
          <p:cNvSpPr>
            <a:spLocks noChangeArrowheads="1"/>
          </p:cNvSpPr>
          <p:nvPr/>
        </p:nvSpPr>
        <p:spPr bwMode="auto">
          <a:xfrm>
            <a:off x="152400" y="152400"/>
            <a:ext cx="8915400" cy="6553200"/>
          </a:xfrm>
          <a:prstGeom prst="rect">
            <a:avLst/>
          </a:prstGeom>
          <a:noFill/>
          <a:ln w="19050">
            <a:solidFill>
              <a:srgbClr val="99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Tree>
    <p:extLst>
      <p:ext uri="{BB962C8B-B14F-4D97-AF65-F5344CB8AC3E}">
        <p14:creationId xmlns:p14="http://schemas.microsoft.com/office/powerpoint/2010/main" val="2559165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1321</Words>
  <Application>Microsoft Office PowerPoint</Application>
  <PresentationFormat>On-screen Show (4:3)</PresentationFormat>
  <Paragraphs>202</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QUALITY CONTROL  IN  HOMOEOPATHY</vt:lpstr>
      <vt:lpstr>PowerPoint Presentation</vt:lpstr>
      <vt:lpstr>PowerPoint Presentation</vt:lpstr>
      <vt:lpstr>OBJECTIVES OF QUALITY CONTROL</vt:lpstr>
      <vt:lpstr>PowerPoint Presentation</vt:lpstr>
      <vt:lpstr>STANDARDISATION</vt:lpstr>
      <vt:lpstr>PowerPoint Presentation</vt:lpstr>
      <vt:lpstr> STANDARDIZATION OF     HOMOEOPATHIC PRODUCTS</vt:lpstr>
      <vt:lpstr>PowerPoint Presentation</vt:lpstr>
      <vt:lpstr>PowerPoint Presentation</vt:lpstr>
      <vt:lpstr>PARAMETERS FOR QUALITY CONTROL</vt:lpstr>
      <vt:lpstr>PowerPoint Presentation</vt:lpstr>
      <vt:lpstr>PowerPoint Presentation</vt:lpstr>
      <vt:lpstr>PowerPoint Presentation</vt:lpstr>
      <vt:lpstr>PowerPoint Presentation</vt:lpstr>
      <vt:lpstr>QUALITY CONTROL SECTIONS</vt:lpstr>
      <vt:lpstr>STANDARDS FOR QUALITY CONTR0L</vt:lpstr>
      <vt:lpstr>CHEMICAL STANDARD</vt:lpstr>
      <vt:lpstr>BIOLOGICAL STANDARD</vt:lpstr>
      <vt:lpstr>METHODS OF EVALUATION</vt:lpstr>
      <vt:lpstr>ORGANOLEPTIC EVALUATION</vt:lpstr>
      <vt:lpstr>PowerPoint Presentation</vt:lpstr>
      <vt:lpstr>ALLIUM CEPA BULB</vt:lpstr>
      <vt:lpstr>SARSAPARILLA</vt:lpstr>
      <vt:lpstr>ALLIUM SATIVUM</vt:lpstr>
      <vt:lpstr>ACONITUM NAPELUS</vt:lpstr>
      <vt:lpstr>ZINGEBER OFFICINALIS</vt:lpstr>
      <vt:lpstr>RAPHANUS SATIVUS</vt:lpstr>
      <vt:lpstr>MICROSCOPIC EVALUATION</vt:lpstr>
      <vt:lpstr>PowerPoint Presentation</vt:lpstr>
      <vt:lpstr>MICROCHEMISTRY</vt:lpstr>
      <vt:lpstr>PowerPoint Presentation</vt:lpstr>
      <vt:lpstr>PHYSICAL EVALUATION</vt:lpstr>
      <vt:lpstr>CHEMICAL EVALUATION</vt:lpstr>
      <vt:lpstr>BIOLOGICAL EVALUATION</vt:lpstr>
      <vt:lpstr>SAMPLING</vt:lpstr>
      <vt:lpstr>PowerPoint Presentation</vt:lpstr>
      <vt:lpstr>METHOD OF OFFICIAL SAMPLING</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CONTROL  IN  HOMOEOPATHY</dc:title>
  <dc:creator>NEW</dc:creator>
  <cp:lastModifiedBy>NEW</cp:lastModifiedBy>
  <cp:revision>1</cp:revision>
  <dcterms:created xsi:type="dcterms:W3CDTF">2006-08-16T00:00:00Z</dcterms:created>
  <dcterms:modified xsi:type="dcterms:W3CDTF">2019-05-16T11:04:06Z</dcterms:modified>
</cp:coreProperties>
</file>